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4914" r:id="rId3"/>
    <p:sldId id="266" r:id="rId5"/>
    <p:sldId id="2695" r:id="rId6"/>
    <p:sldId id="263" r:id="rId7"/>
    <p:sldId id="283" r:id="rId8"/>
    <p:sldId id="281" r:id="rId9"/>
    <p:sldId id="746" r:id="rId10"/>
    <p:sldId id="554" r:id="rId11"/>
    <p:sldId id="948" r:id="rId12"/>
    <p:sldId id="4929" r:id="rId13"/>
    <p:sldId id="4930" r:id="rId14"/>
    <p:sldId id="4931" r:id="rId15"/>
    <p:sldId id="4932" r:id="rId16"/>
    <p:sldId id="4933" r:id="rId17"/>
    <p:sldId id="4934" r:id="rId18"/>
    <p:sldId id="4935" r:id="rId19"/>
    <p:sldId id="4936" r:id="rId20"/>
    <p:sldId id="4937" r:id="rId21"/>
    <p:sldId id="4938" r:id="rId22"/>
    <p:sldId id="4939" r:id="rId23"/>
    <p:sldId id="4940" r:id="rId24"/>
    <p:sldId id="4941" r:id="rId25"/>
    <p:sldId id="4942" r:id="rId26"/>
    <p:sldId id="4943" r:id="rId27"/>
    <p:sldId id="4949" r:id="rId28"/>
    <p:sldId id="491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2910" y="1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53F58420-1649-433B-9D4D-4D3E2E9A8B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69268581-3C44-40C0-9D1A-3EA7EF4F4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878ECA-3B26-4036-842E-AA35C4485E9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8D951D-982F-4679-9573-BF5AB825C8D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3EA43D-6006-4AFB-9237-9BC8529866A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C33DA8-0B69-49B1-903C-807367A02778}" type="slidenum">
              <a:rPr lang="id-ID" smtClean="0"/>
            </a:fld>
            <a:endParaRPr lang="id-I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2"/>
        <p:cNvGrpSpPr/>
        <p:nvPr/>
      </p:nvGrpSpPr>
      <p:grpSpPr>
        <a:xfrm>
          <a:off x="0" y="0"/>
          <a:ext cx="0" cy="0"/>
          <a:chOff x="0" y="0"/>
          <a:chExt cx="0" cy="0"/>
        </a:xfrm>
      </p:grpSpPr>
      <p:sp>
        <p:nvSpPr>
          <p:cNvPr id="2133" name="Shape 2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p>
        </p:txBody>
      </p:sp>
      <p:sp>
        <p:nvSpPr>
          <p:cNvPr id="2134" name="Shape 2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2438400" rtl="0" eaLnBrk="1" fontAlgn="auto" latinLnBrk="0" hangingPunct="1">
              <a:lnSpc>
                <a:spcPct val="100000"/>
              </a:lnSpc>
              <a:spcBef>
                <a:spcPts val="0"/>
              </a:spcBef>
              <a:spcAft>
                <a:spcPts val="0"/>
              </a:spcAft>
              <a:buClrTx/>
              <a:buSzTx/>
              <a:buFontTx/>
              <a:buNone/>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D66FF7-1443-449C-BC5E-CC213578A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41910E-5FB4-4AF1-8A33-293C836E6DC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C3D66FF7-1443-449C-BC5E-CC213578AA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B241910E-5FB4-4AF1-8A33-293C836E6DC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webp"/><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drive.google.com/file/d/1n2PcdCdaP-p_hvV3JMoqLepB3Q6GrMuX/view?usp=drive_link" TargetMode="External"/><Relationship Id="rId2" Type="http://schemas.openxmlformats.org/officeDocument/2006/relationships/hyperlink" Target="https://github.com/sridevis15/Online-learning-platform" TargetMode="Externa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稻壳天启设计原创模板"/>
          <p:cNvPicPr>
            <a:picLocks noChangeAspect="1"/>
          </p:cNvPicPr>
          <p:nvPr/>
        </p:nvPicPr>
        <p:blipFill rotWithShape="1">
          <a:blip r:embed="rId2">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4" name="矩形 3"/>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9" name="稻壳天启设计原创模板"/>
          <p:cNvSpPr txBox="1"/>
          <p:nvPr/>
        </p:nvSpPr>
        <p:spPr>
          <a:xfrm>
            <a:off x="6370955" y="1013460"/>
            <a:ext cx="5199380" cy="4831080"/>
          </a:xfrm>
          <a:prstGeom prst="rect">
            <a:avLst/>
          </a:prstGeom>
          <a:noFill/>
          <a:ln w="9525">
            <a:noFill/>
          </a:ln>
          <a:effectLst>
            <a:outerShdw blurRad="50800" dist="50800" dir="5400000" sx="1000" sy="1000" algn="ctr" rotWithShape="0">
              <a:srgbClr val="000000"/>
            </a:outerShdw>
          </a:effectLst>
        </p:spPr>
        <p:txBody>
          <a:bodyPr wrap="none" anchor="t">
            <a:spAutoFit/>
            <a:scene3d>
              <a:camera prst="orthographicFront"/>
              <a:lightRig rig="threePt" dir="t"/>
            </a:scene3d>
          </a:bodyPr>
          <a:p>
            <a:pPr algn="ctr">
              <a:buFont typeface="Arial" panose="020B0604020202020204" pitchFamily="34" charset="0"/>
            </a:pPr>
            <a:r>
              <a:rPr lang="en-IN" sz="32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rPr>
              <a:t>PROJECT ON </a:t>
            </a:r>
            <a:endParaRPr lang="en-IN" sz="32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endParaRPr>
          </a:p>
          <a:p>
            <a:pPr algn="ctr">
              <a:buFont typeface="Arial" panose="020B0604020202020204" pitchFamily="34" charset="0"/>
            </a:pPr>
            <a:endParaRPr lang="en-IN" sz="32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endParaRPr>
          </a:p>
          <a:p>
            <a:pPr algn="ctr">
              <a:buFont typeface="Arial" panose="020B0604020202020204" pitchFamily="34" charset="0"/>
            </a:pPr>
            <a:r>
              <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Online Learning Platform</a:t>
            </a:r>
            <a:endPar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endParaRPr>
          </a:p>
          <a:p>
            <a:pPr algn="ctr">
              <a:buFont typeface="Arial" panose="020B0604020202020204" pitchFamily="34" charset="0"/>
            </a:pPr>
            <a:r>
              <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Using MERN Stack</a:t>
            </a:r>
            <a:endPar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ctr">
              <a:buFont typeface="Arial" panose="020B0604020202020204" pitchFamily="34" charset="0"/>
            </a:pPr>
            <a:endPar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ctr">
              <a:buFont typeface="Arial" panose="020B0604020202020204" pitchFamily="34" charset="0"/>
            </a:pPr>
            <a:r>
              <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By Team Members of Final Year IT ‘B’</a:t>
            </a: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ctr">
              <a:buFont typeface="Arial" panose="020B0604020202020204" pitchFamily="34" charset="0"/>
            </a:pP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lnSpc>
                <a:spcPct val="150000"/>
              </a:lnSpc>
              <a:buFont typeface="Arial" panose="020B0604020202020204" pitchFamily="34" charset="0"/>
            </a:pPr>
            <a:r>
              <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SRIDEVI. S                                  311421205086</a:t>
            </a: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lnSpc>
                <a:spcPct val="150000"/>
              </a:lnSpc>
              <a:buFont typeface="Arial" panose="020B0604020202020204" pitchFamily="34" charset="0"/>
            </a:pPr>
            <a:r>
              <a:rPr lang="en-IN" sz="2000" b="1" dirty="0">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SUBASHINI. M                           311421205087</a:t>
            </a: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lnSpc>
                <a:spcPct val="150000"/>
              </a:lnSpc>
              <a:buFont typeface="Arial" panose="020B0604020202020204" pitchFamily="34" charset="0"/>
            </a:pPr>
            <a:r>
              <a:rPr lang="en-IN" sz="2000" b="1" dirty="0">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SWETHA. B                                 311421205091</a:t>
            </a: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lnSpc>
                <a:spcPct val="150000"/>
              </a:lnSpc>
              <a:buFont typeface="Arial" panose="020B0604020202020204" pitchFamily="34" charset="0"/>
            </a:pPr>
            <a:r>
              <a:rPr lang="en-IN" sz="2000" b="1" dirty="0">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UMA MAHESHWARI. K           311421205098</a:t>
            </a:r>
            <a:endParaRPr lang="en-IN" sz="2000" b="1" dirty="0">
              <a:solidFill>
                <a:schemeClr val="tx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p:txBody>
      </p:sp>
      <p:sp>
        <p:nvSpPr>
          <p:cNvPr id="5" name="Rectangles 4"/>
          <p:cNvSpPr/>
          <p:nvPr/>
        </p:nvSpPr>
        <p:spPr>
          <a:xfrm>
            <a:off x="0" y="635"/>
            <a:ext cx="5707380" cy="685736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noFill/>
              </a:ln>
            </a:endParaRPr>
          </a:p>
        </p:txBody>
      </p:sp>
      <p:sp>
        <p:nvSpPr>
          <p:cNvPr id="2" name="Text Box 1"/>
          <p:cNvSpPr txBox="1"/>
          <p:nvPr/>
        </p:nvSpPr>
        <p:spPr>
          <a:xfrm>
            <a:off x="657860" y="2780030"/>
            <a:ext cx="4618355" cy="239966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lnRef>
          <a:fillRef idx="0">
            <a:srgbClr val="FFFFFF"/>
          </a:fillRef>
          <a:effectRef idx="0">
            <a:srgbClr val="FFFFFF"/>
          </a:effectRef>
          <a:fontRef idx="minor">
            <a:schemeClr val="tx1"/>
          </a:fontRef>
        </p:style>
        <p:txBody>
          <a:bodyPr wrap="square" rtlCol="0">
            <a:spAutoFit/>
          </a:bodyPr>
          <a:p>
            <a:pPr algn="l">
              <a:buFont typeface="Arial" panose="020B0604020202020204" pitchFamily="34" charset="0"/>
            </a:pPr>
            <a:r>
              <a:rPr lang="en-IN" sz="3600" b="1" dirty="0">
                <a:solidFill>
                  <a:schemeClr val="bg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NAAN MUDHALVAN</a:t>
            </a:r>
            <a:endParaRPr lang="en-IN" sz="3600" b="1" dirty="0">
              <a:solidFill>
                <a:schemeClr val="bg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buFont typeface="Arial" panose="020B0604020202020204" pitchFamily="34" charset="0"/>
            </a:pPr>
            <a:endParaRPr lang="en-IN" sz="2000" b="1" dirty="0">
              <a:solidFill>
                <a:schemeClr val="bg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buFont typeface="Arial" panose="020B0604020202020204" pitchFamily="34" charset="0"/>
            </a:pPr>
            <a:endParaRPr lang="en-IN" sz="2000" b="1" dirty="0">
              <a:solidFill>
                <a:schemeClr val="bg1"/>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buFont typeface="Arial" panose="020B0604020202020204" pitchFamily="34" charset="0"/>
            </a:pPr>
            <a:r>
              <a:rPr lang="en-IN" sz="2800" b="1" dirty="0">
                <a:solidFill>
                  <a:srgbClr val="FFFF00"/>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MERN stack powered </a:t>
            </a:r>
            <a:endParaRPr lang="en-IN" sz="2800" b="1" dirty="0">
              <a:solidFill>
                <a:srgbClr val="FFFF00"/>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buFont typeface="Arial" panose="020B0604020202020204" pitchFamily="34" charset="0"/>
            </a:pPr>
            <a:endParaRPr lang="en-IN" b="1" dirty="0">
              <a:solidFill>
                <a:srgbClr val="FFFF00"/>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a:p>
            <a:pPr algn="l">
              <a:buFont typeface="Arial" panose="020B0604020202020204" pitchFamily="34" charset="0"/>
            </a:pPr>
            <a:r>
              <a:rPr lang="en-IN" sz="2800" b="1" dirty="0">
                <a:solidFill>
                  <a:srgbClr val="FFFF00"/>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rPr>
              <a:t>by MongoDB</a:t>
            </a:r>
            <a:endParaRPr lang="en-IN" sz="2800" b="1" dirty="0">
              <a:solidFill>
                <a:srgbClr val="FFFF00"/>
              </a:solidFill>
              <a:effectLst>
                <a:outerShdw blurRad="38100" dist="25400" dir="5400000" algn="ctr" rotWithShape="0">
                  <a:srgbClr val="6E747A">
                    <a:alpha val="43000"/>
                  </a:srgbClr>
                </a:outerShdw>
              </a:effectLst>
              <a:latin typeface="Times New Roman" panose="02020603050405020304" charset="0"/>
              <a:ea typeface="Arial" panose="020B0604020202020204" pitchFamily="34" charset="0"/>
              <a:cs typeface="Times New Roman" panose="02020603050405020304" charset="0"/>
              <a:sym typeface="+mn-ea"/>
            </a:endParaRPr>
          </a:p>
        </p:txBody>
      </p:sp>
      <p:grpSp>
        <p:nvGrpSpPr>
          <p:cNvPr id="13" name="Group 12"/>
          <p:cNvGrpSpPr/>
          <p:nvPr/>
        </p:nvGrpSpPr>
        <p:grpSpPr>
          <a:xfrm>
            <a:off x="767715" y="1275715"/>
            <a:ext cx="1145540" cy="720090"/>
            <a:chOff x="729" y="2009"/>
            <a:chExt cx="2184" cy="1270"/>
          </a:xfrm>
        </p:grpSpPr>
        <p:sp>
          <p:nvSpPr>
            <p:cNvPr id="6" name="Rectangles 5"/>
            <p:cNvSpPr/>
            <p:nvPr/>
          </p:nvSpPr>
          <p:spPr>
            <a:xfrm>
              <a:off x="729" y="2009"/>
              <a:ext cx="2184" cy="1270"/>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0" name="Picture 10" descr="naanmudhalvan_logo"/>
            <p:cNvPicPr>
              <a:picLocks noChangeAspect="1"/>
            </p:cNvPicPr>
            <p:nvPr/>
          </p:nvPicPr>
          <p:blipFill>
            <a:blip r:embed="rId1"/>
            <a:stretch>
              <a:fillRect/>
            </a:stretch>
          </p:blipFill>
          <p:spPr>
            <a:xfrm>
              <a:off x="769" y="2031"/>
              <a:ext cx="2090" cy="1214"/>
            </a:xfrm>
            <a:prstGeom prst="rect">
              <a:avLst/>
            </a:prstGeom>
            <a:ln>
              <a:solidFill>
                <a:schemeClr val="bg1"/>
              </a:solidFill>
            </a:ln>
          </p:spPr>
        </p:pic>
      </p:grpSp>
      <p:grpSp>
        <p:nvGrpSpPr>
          <p:cNvPr id="12" name="Group 11"/>
          <p:cNvGrpSpPr/>
          <p:nvPr/>
        </p:nvGrpSpPr>
        <p:grpSpPr>
          <a:xfrm>
            <a:off x="2141855" y="1275715"/>
            <a:ext cx="1531620" cy="720090"/>
            <a:chOff x="3233" y="2009"/>
            <a:chExt cx="2982" cy="1270"/>
          </a:xfrm>
        </p:grpSpPr>
        <p:sp>
          <p:nvSpPr>
            <p:cNvPr id="8" name="Rectangles 7"/>
            <p:cNvSpPr/>
            <p:nvPr/>
          </p:nvSpPr>
          <p:spPr>
            <a:xfrm>
              <a:off x="3233" y="2009"/>
              <a:ext cx="2983" cy="1270"/>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7" name="Picture 15" descr="smartinternz"/>
            <p:cNvPicPr>
              <a:picLocks noChangeAspect="1"/>
            </p:cNvPicPr>
            <p:nvPr/>
          </p:nvPicPr>
          <p:blipFill>
            <a:blip r:embed="rId3"/>
            <a:stretch>
              <a:fillRect/>
            </a:stretch>
          </p:blipFill>
          <p:spPr>
            <a:xfrm>
              <a:off x="3321" y="2148"/>
              <a:ext cx="2803" cy="1026"/>
            </a:xfrm>
            <a:prstGeom prst="rect">
              <a:avLst/>
            </a:prstGeom>
          </p:spPr>
        </p:pic>
      </p:grpSp>
      <p:pic>
        <p:nvPicPr>
          <p:cNvPr id="19" name="Picture 19" descr="S"/>
          <p:cNvPicPr>
            <a:picLocks noChangeAspect="1"/>
          </p:cNvPicPr>
          <p:nvPr/>
        </p:nvPicPr>
        <p:blipFill>
          <a:blip r:embed="rId4"/>
          <a:stretch>
            <a:fillRect/>
          </a:stretch>
        </p:blipFill>
        <p:spPr>
          <a:xfrm>
            <a:off x="3895090" y="1275715"/>
            <a:ext cx="1045210" cy="72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735330" y="774700"/>
            <a:ext cx="6951980" cy="5309235"/>
          </a:xfrm>
          <a:prstGeom prst="rect">
            <a:avLst/>
          </a:prstGeom>
          <a:noFill/>
        </p:spPr>
        <p:txBody>
          <a:bodyPr wrap="square" rtlCol="0">
            <a:noAutofit/>
          </a:bodyPr>
          <a:p>
            <a:pPr marL="342900" indent="-342900" algn="just">
              <a:buFont typeface="Wingdings" panose="05000000000000000000" charset="0"/>
              <a:buChar char="ü"/>
            </a:pPr>
            <a:r>
              <a:rPr sz="2400" b="1">
                <a:latin typeface="Times New Roman" panose="02020603050405020304" charset="0"/>
                <a:cs typeface="Times New Roman" panose="02020603050405020304" charset="0"/>
              </a:rPr>
              <a:t>Node.js  </a:t>
            </a:r>
            <a:endParaRPr sz="2400" b="1">
              <a:latin typeface="Times New Roman" panose="02020603050405020304" charset="0"/>
              <a:cs typeface="Times New Roman" panose="02020603050405020304" charset="0"/>
            </a:endParaRPr>
          </a:p>
          <a:p>
            <a:pPr indent="0" algn="just">
              <a:buFont typeface="Wingdings" panose="05000000000000000000" charset="0"/>
              <a:buNone/>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Node.js is a powerful JavaScript runtime environment that allows you to run JavaScript code on the server-side. Install Node.js and npm on your development machine, as they are required to run JavaScript on the server-side. </a:t>
            </a: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Download: </a:t>
            </a:r>
            <a:r>
              <a:rPr sz="2400" b="1">
                <a:latin typeface="Times New Roman" panose="02020603050405020304" charset="0"/>
                <a:cs typeface="Times New Roman" panose="02020603050405020304" charset="0"/>
              </a:rPr>
              <a:t>https://nodejs.org/en/download/</a:t>
            </a:r>
            <a:r>
              <a:rPr sz="2400">
                <a:latin typeface="Times New Roman" panose="02020603050405020304" charset="0"/>
                <a:cs typeface="Times New Roman" panose="02020603050405020304" charset="0"/>
              </a:rPr>
              <a:t> </a:t>
            </a:r>
            <a:endParaRPr sz="2400">
              <a:latin typeface="Times New Roman" panose="02020603050405020304" charset="0"/>
              <a:cs typeface="Times New Roman" panose="02020603050405020304" charset="0"/>
            </a:endParaRPr>
          </a:p>
          <a:p>
            <a:pPr marL="800100" lvl="1" indent="-342900" algn="l">
              <a:buFont typeface="Arial" panose="020B0604020202020204" pitchFamily="34" charset="0"/>
              <a:buChar char="•"/>
            </a:pPr>
            <a:r>
              <a:rPr sz="2400">
                <a:latin typeface="Times New Roman" panose="02020603050405020304" charset="0"/>
                <a:cs typeface="Times New Roman" panose="02020603050405020304" charset="0"/>
              </a:rPr>
              <a:t>Installation instructions:</a:t>
            </a:r>
            <a:r>
              <a:rPr lang="en-IN" sz="2400">
                <a:latin typeface="Times New Roman" panose="02020603050405020304" charset="0"/>
                <a:cs typeface="Times New Roman" panose="02020603050405020304" charset="0"/>
              </a:rPr>
              <a:t> </a:t>
            </a:r>
            <a:r>
              <a:rPr sz="2400" b="1">
                <a:latin typeface="Times New Roman" panose="02020603050405020304" charset="0"/>
                <a:cs typeface="Times New Roman" panose="02020603050405020304" charset="0"/>
              </a:rPr>
              <a:t>https://nodejs.org/en/download/package-manager/ </a:t>
            </a:r>
            <a:endParaRPr sz="2400" b="1">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Run “</a:t>
            </a:r>
            <a:r>
              <a:rPr sz="2400" b="1">
                <a:latin typeface="Times New Roman" panose="02020603050405020304" charset="0"/>
                <a:cs typeface="Times New Roman" panose="02020603050405020304" charset="0"/>
              </a:rPr>
              <a:t>npm init</a:t>
            </a:r>
            <a:r>
              <a:rPr sz="2400">
                <a:latin typeface="Times New Roman" panose="02020603050405020304" charset="0"/>
                <a:cs typeface="Times New Roman" panose="02020603050405020304" charset="0"/>
              </a:rPr>
              <a:t>” to get default dependencies</a:t>
            </a:r>
            <a:endParaRPr sz="2400">
              <a:latin typeface="Times New Roman" panose="02020603050405020304" charset="0"/>
              <a:cs typeface="Times New Roman" panose="02020603050405020304" charset="0"/>
            </a:endParaRPr>
          </a:p>
        </p:txBody>
      </p:sp>
      <p:pic>
        <p:nvPicPr>
          <p:cNvPr id="5" name="Picture 4"/>
          <p:cNvPicPr/>
          <p:nvPr/>
        </p:nvPicPr>
        <p:blipFill>
          <a:blip r:embed="rId2"/>
          <a:stretch>
            <a:fillRect/>
          </a:stretch>
        </p:blipFill>
        <p:spPr>
          <a:xfrm>
            <a:off x="8231505" y="1831340"/>
            <a:ext cx="3035935" cy="3195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735330" y="774700"/>
            <a:ext cx="6951980" cy="5309235"/>
          </a:xfrm>
          <a:prstGeom prst="rect">
            <a:avLst/>
          </a:prstGeom>
          <a:noFill/>
        </p:spPr>
        <p:txBody>
          <a:bodyPr wrap="square" rtlCol="0">
            <a:noAutofit/>
          </a:bodyPr>
          <a:p>
            <a:pPr marL="342900" indent="-342900" algn="just">
              <a:buFont typeface="Wingdings" panose="05000000000000000000" charset="0"/>
              <a:buChar char="ü"/>
            </a:pPr>
            <a:r>
              <a:rPr lang="en-IN" sz="2400" b="1">
                <a:latin typeface="Times New Roman" panose="02020603050405020304" charset="0"/>
                <a:cs typeface="Times New Roman" panose="02020603050405020304" charset="0"/>
              </a:rPr>
              <a:t>Express</a:t>
            </a:r>
            <a:r>
              <a:rPr sz="2400" b="1">
                <a:latin typeface="Times New Roman" panose="02020603050405020304" charset="0"/>
                <a:cs typeface="Times New Roman" panose="02020603050405020304" charset="0"/>
              </a:rPr>
              <a:t>  </a:t>
            </a:r>
            <a:endParaRPr sz="2400" b="1">
              <a:latin typeface="Times New Roman" panose="02020603050405020304" charset="0"/>
              <a:cs typeface="Times New Roman" panose="02020603050405020304" charset="0"/>
            </a:endParaRPr>
          </a:p>
          <a:p>
            <a:pPr indent="0" algn="just">
              <a:buFont typeface="Wingdings" panose="05000000000000000000" charset="0"/>
              <a:buNone/>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Express.js is a fast and minimalist web application framework for Node.js. It simplifies the process of creating robust APIs and web applications, offering features like routing, middleware support, and modular architecture.  </a:t>
            </a:r>
            <a:r>
              <a:rPr lang="en-IN" sz="2400">
                <a:latin typeface="Times New Roman" panose="02020603050405020304" charset="0"/>
                <a:cs typeface="Times New Roman" panose="02020603050405020304" charset="0"/>
              </a:rPr>
              <a:t>It </a:t>
            </a:r>
            <a:r>
              <a:rPr sz="2400" b="1">
                <a:latin typeface="Times New Roman" panose="02020603050405020304" charset="0"/>
                <a:cs typeface="Times New Roman" panose="02020603050405020304" charset="0"/>
              </a:rPr>
              <a:t>handles server-side routing, middleware, and API development. </a:t>
            </a:r>
            <a:endParaRPr sz="2400" b="1">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Installation: Open your command prompt or terminal </a:t>
            </a:r>
            <a:r>
              <a:rPr lang="en-IN" sz="2400">
                <a:latin typeface="Times New Roman" panose="02020603050405020304" charset="0"/>
                <a:cs typeface="Times New Roman" panose="02020603050405020304" charset="0"/>
              </a:rPr>
              <a:t>to</a:t>
            </a:r>
            <a:r>
              <a:rPr sz="2400">
                <a:latin typeface="Times New Roman" panose="02020603050405020304" charset="0"/>
                <a:cs typeface="Times New Roman" panose="02020603050405020304" charset="0"/>
              </a:rPr>
              <a:t> run the following command:</a:t>
            </a:r>
            <a:endParaRPr sz="2400">
              <a:latin typeface="Times New Roman" panose="02020603050405020304" charset="0"/>
              <a:cs typeface="Times New Roman" panose="02020603050405020304" charset="0"/>
            </a:endParaRPr>
          </a:p>
          <a:p>
            <a:pPr lvl="1" indent="457200" algn="just">
              <a:buNone/>
            </a:pPr>
            <a:r>
              <a:rPr sz="2400" b="1">
                <a:latin typeface="Times New Roman" panose="02020603050405020304" charset="0"/>
                <a:cs typeface="Times New Roman" panose="02020603050405020304" charset="0"/>
              </a:rPr>
              <a:t>npm install express</a:t>
            </a:r>
            <a:r>
              <a:rPr sz="2400">
                <a:latin typeface="Times New Roman" panose="02020603050405020304" charset="0"/>
                <a:cs typeface="Times New Roman" panose="02020603050405020304" charset="0"/>
              </a:rPr>
              <a:t> </a:t>
            </a:r>
            <a:endParaRPr sz="2400">
              <a:latin typeface="Times New Roman" panose="02020603050405020304" charset="0"/>
              <a:cs typeface="Times New Roman" panose="02020603050405020304" charset="0"/>
            </a:endParaRPr>
          </a:p>
        </p:txBody>
      </p:sp>
      <p:pic>
        <p:nvPicPr>
          <p:cNvPr id="6" name="Picture 5"/>
          <p:cNvPicPr/>
          <p:nvPr/>
        </p:nvPicPr>
        <p:blipFill>
          <a:blip r:embed="rId2"/>
          <a:stretch>
            <a:fillRect/>
          </a:stretch>
        </p:blipFill>
        <p:spPr>
          <a:xfrm>
            <a:off x="8127365" y="1906270"/>
            <a:ext cx="3350895" cy="3045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522605" y="774700"/>
            <a:ext cx="7965440" cy="5309235"/>
          </a:xfrm>
          <a:prstGeom prst="rect">
            <a:avLst/>
          </a:prstGeom>
          <a:noFill/>
        </p:spPr>
        <p:txBody>
          <a:bodyPr wrap="square" rtlCol="0">
            <a:noAutofit/>
          </a:bodyPr>
          <a:p>
            <a:pPr marL="342900" indent="-342900" algn="just">
              <a:buFont typeface="Wingdings" panose="05000000000000000000" charset="0"/>
              <a:buChar char="ü"/>
            </a:pPr>
            <a:r>
              <a:rPr lang="en-IN" sz="2400" b="1">
                <a:latin typeface="Times New Roman" panose="02020603050405020304" charset="0"/>
                <a:cs typeface="Times New Roman" panose="02020603050405020304" charset="0"/>
              </a:rPr>
              <a:t>Mongo DB </a:t>
            </a:r>
            <a:r>
              <a:rPr sz="2400" b="1">
                <a:latin typeface="Times New Roman" panose="02020603050405020304" charset="0"/>
                <a:cs typeface="Times New Roman" panose="02020603050405020304" charset="0"/>
              </a:rPr>
              <a:t>  </a:t>
            </a:r>
            <a:endParaRPr sz="2400" b="1">
              <a:latin typeface="Times New Roman" panose="02020603050405020304" charset="0"/>
              <a:cs typeface="Times New Roman" panose="02020603050405020304" charset="0"/>
            </a:endParaRPr>
          </a:p>
          <a:p>
            <a:pPr indent="0" algn="just">
              <a:buFont typeface="Wingdings" panose="05000000000000000000" charset="0"/>
              <a:buNone/>
            </a:pPr>
            <a:endParaRPr sz="2400" b="1">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MongoDB is </a:t>
            </a:r>
            <a:r>
              <a:rPr sz="2400" b="1">
                <a:latin typeface="Times New Roman" panose="02020603050405020304" charset="0"/>
                <a:cs typeface="Times New Roman" panose="02020603050405020304" charset="0"/>
              </a:rPr>
              <a:t>a flexible and scalable NoSQL database that stores data in a JSON-like format.</a:t>
            </a:r>
            <a:r>
              <a:rPr sz="2400">
                <a:latin typeface="Times New Roman" panose="02020603050405020304" charset="0"/>
                <a:cs typeface="Times New Roman" panose="02020603050405020304" charset="0"/>
              </a:rPr>
              <a:t> It provides high performance, horizontal scalability, and seamless integration with Node.js, making it ideal for </a:t>
            </a:r>
            <a:r>
              <a:rPr sz="2400" b="1">
                <a:latin typeface="Times New Roman" panose="02020603050405020304" charset="0"/>
                <a:cs typeface="Times New Roman" panose="02020603050405020304" charset="0"/>
              </a:rPr>
              <a:t>handling large amounts of structured and unstructured data.</a:t>
            </a:r>
            <a:r>
              <a:rPr sz="2400">
                <a:latin typeface="Times New Roman" panose="02020603050405020304" charset="0"/>
                <a:cs typeface="Times New Roman" panose="02020603050405020304" charset="0"/>
              </a:rPr>
              <a:t> </a:t>
            </a: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800100" lvl="1" indent="-342900" algn="l">
              <a:buFont typeface="Arial" panose="020B0604020202020204" pitchFamily="34" charset="0"/>
              <a:buChar char="•"/>
            </a:pPr>
            <a:r>
              <a:rPr sz="2400">
                <a:latin typeface="Times New Roman" panose="02020603050405020304" charset="0"/>
                <a:cs typeface="Times New Roman" panose="02020603050405020304" charset="0"/>
              </a:rPr>
              <a:t>Download: </a:t>
            </a:r>
            <a:r>
              <a:rPr sz="2400" b="1">
                <a:latin typeface="Times New Roman" panose="02020603050405020304" charset="0"/>
                <a:cs typeface="Times New Roman" panose="02020603050405020304" charset="0"/>
              </a:rPr>
              <a:t>https://www.mongodb.com/try/download/community</a:t>
            </a:r>
            <a:r>
              <a:rPr sz="2400">
                <a:latin typeface="Times New Roman" panose="02020603050405020304" charset="0"/>
                <a:cs typeface="Times New Roman" panose="02020603050405020304" charset="0"/>
              </a:rPr>
              <a:t> </a:t>
            </a:r>
            <a:endParaRPr sz="2400">
              <a:latin typeface="Times New Roman" panose="02020603050405020304" charset="0"/>
              <a:cs typeface="Times New Roman" panose="02020603050405020304" charset="0"/>
            </a:endParaRPr>
          </a:p>
          <a:p>
            <a:pPr marL="800100" lvl="1" indent="-342900" algn="l">
              <a:buFont typeface="Arial" panose="020B0604020202020204" pitchFamily="34" charset="0"/>
              <a:buChar char="•"/>
            </a:pPr>
            <a:endParaRPr sz="2400">
              <a:latin typeface="Times New Roman" panose="02020603050405020304" charset="0"/>
              <a:cs typeface="Times New Roman" panose="02020603050405020304" charset="0"/>
            </a:endParaRPr>
          </a:p>
          <a:p>
            <a:pPr marL="800100" lvl="1" indent="-342900" algn="l">
              <a:buFont typeface="Arial" panose="020B0604020202020204" pitchFamily="34" charset="0"/>
              <a:buChar char="•"/>
            </a:pPr>
            <a:r>
              <a:rPr sz="2400">
                <a:latin typeface="Times New Roman" panose="02020603050405020304" charset="0"/>
                <a:cs typeface="Times New Roman" panose="02020603050405020304" charset="0"/>
              </a:rPr>
              <a:t>Installation instructions: </a:t>
            </a:r>
            <a:r>
              <a:rPr sz="2400" b="1">
                <a:latin typeface="Times New Roman" panose="02020603050405020304" charset="0"/>
                <a:cs typeface="Times New Roman" panose="02020603050405020304" charset="0"/>
              </a:rPr>
              <a:t>https://docs.mongodb.com/manual/installation/ </a:t>
            </a:r>
            <a:endParaRPr sz="2400" b="1">
              <a:latin typeface="Times New Roman" panose="02020603050405020304" charset="0"/>
              <a:cs typeface="Times New Roman" panose="02020603050405020304" charset="0"/>
            </a:endParaRPr>
          </a:p>
        </p:txBody>
      </p:sp>
      <p:pic>
        <p:nvPicPr>
          <p:cNvPr id="2" name="Picture 1"/>
          <p:cNvPicPr/>
          <p:nvPr/>
        </p:nvPicPr>
        <p:blipFill>
          <a:blip r:embed="rId2"/>
          <a:stretch>
            <a:fillRect/>
          </a:stretch>
        </p:blipFill>
        <p:spPr>
          <a:xfrm>
            <a:off x="8582660" y="2199958"/>
            <a:ext cx="2835910" cy="2458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706755"/>
            <a:ext cx="10711180" cy="5444490"/>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ARCHITECTURE</a:t>
            </a:r>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IN" altLang="en-US" sz="1400" b="1">
              <a:latin typeface="Times New Roman" panose="02020603050405020304" charset="0"/>
              <a:cs typeface="Times New Roman" panose="02020603050405020304" charset="0"/>
              <a:sym typeface="+mn-ea"/>
            </a:endParaRPr>
          </a:p>
          <a:p>
            <a:pPr algn="just"/>
            <a:r>
              <a:rPr lang="en-IN" altLang="en-US" sz="2400" b="1">
                <a:latin typeface="Times New Roman" panose="02020603050405020304" charset="0"/>
                <a:cs typeface="Times New Roman" panose="02020603050405020304" charset="0"/>
                <a:sym typeface="+mn-ea"/>
              </a:rPr>
              <a:t>TECHNICAL ARCHITECTURE</a:t>
            </a:r>
            <a:r>
              <a:rPr lang="en-US" sz="2400" b="1">
                <a:latin typeface="Times New Roman" panose="02020603050405020304" charset="0"/>
                <a:cs typeface="Times New Roman" panose="02020603050405020304" charset="0"/>
                <a:sym typeface="+mn-ea"/>
              </a:rPr>
              <a:t> :</a:t>
            </a:r>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sym typeface="+mn-ea"/>
              </a:rPr>
              <a:t>The technical architecture of OLP app follows a </a:t>
            </a:r>
            <a:r>
              <a:rPr lang="en-US" sz="2400" b="1">
                <a:latin typeface="Times New Roman" panose="02020603050405020304" charset="0"/>
                <a:cs typeface="Times New Roman" panose="02020603050405020304" charset="0"/>
                <a:sym typeface="+mn-ea"/>
              </a:rPr>
              <a:t>client-server model</a:t>
            </a:r>
            <a:r>
              <a:rPr lang="en-US" sz="2400">
                <a:latin typeface="Times New Roman" panose="02020603050405020304" charset="0"/>
                <a:cs typeface="Times New Roman" panose="02020603050405020304" charset="0"/>
                <a:sym typeface="+mn-ea"/>
              </a:rPr>
              <a:t>, where the </a:t>
            </a:r>
            <a:r>
              <a:rPr lang="en-US" sz="2400" b="1">
                <a:latin typeface="Times New Roman" panose="02020603050405020304" charset="0"/>
                <a:cs typeface="Times New Roman" panose="02020603050405020304" charset="0"/>
                <a:sym typeface="+mn-ea"/>
              </a:rPr>
              <a:t>frontend serves as the client and the backend acts as the server.</a:t>
            </a:r>
            <a:r>
              <a:rPr lang="en-US" sz="2400">
                <a:latin typeface="Times New Roman" panose="02020603050405020304" charset="0"/>
                <a:cs typeface="Times New Roman" panose="02020603050405020304" charset="0"/>
                <a:sym typeface="+mn-ea"/>
              </a:rPr>
              <a:t> The frontend encompasses not only the user interface and presentation but also incorporates the axios library to connect with backend easily by using RESTful Apis.</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p:txBody>
      </p:sp>
      <p:pic>
        <p:nvPicPr>
          <p:cNvPr id="4" name="Picture 4" descr="image1"/>
          <p:cNvPicPr>
            <a:picLocks noChangeAspect="1"/>
          </p:cNvPicPr>
          <p:nvPr/>
        </p:nvPicPr>
        <p:blipFill>
          <a:blip r:embed="rId2"/>
          <a:stretch>
            <a:fillRect/>
          </a:stretch>
        </p:blipFill>
        <p:spPr>
          <a:xfrm>
            <a:off x="2072005" y="1357630"/>
            <a:ext cx="8047990" cy="2343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612775"/>
            <a:ext cx="10721975" cy="5632450"/>
          </a:xfrm>
          <a:prstGeom prst="rect">
            <a:avLst/>
          </a:prstGeom>
          <a:noFill/>
        </p:spPr>
        <p:txBody>
          <a:bodyPr wrap="square" rtlCol="0">
            <a:noAutofit/>
          </a:bodyPr>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The frontend utilizes the bootstrap and material UI library to establish real-time and better UI experience for any user.</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On the backend side, we employ </a:t>
            </a:r>
            <a:r>
              <a:rPr lang="en-US" sz="2400" b="1">
                <a:latin typeface="Times New Roman" panose="02020603050405020304" charset="0"/>
                <a:cs typeface="Times New Roman" panose="02020603050405020304" charset="0"/>
              </a:rPr>
              <a:t>Express.js frameworks to handle the server-side logic and communication.</a:t>
            </a:r>
            <a:endParaRPr lang="en-US" sz="2400" b="1">
              <a:latin typeface="Times New Roman" panose="02020603050405020304" charset="0"/>
              <a:cs typeface="Times New Roman" panose="02020603050405020304" charset="0"/>
            </a:endParaRPr>
          </a:p>
          <a:p>
            <a:pPr indent="0" algn="just">
              <a:buFont typeface="Arial" panose="020B0604020202020204" pitchFamily="34" charset="0"/>
              <a:buNone/>
            </a:pPr>
            <a:r>
              <a:rPr 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b="1">
                <a:latin typeface="Times New Roman" panose="02020603050405020304" charset="0"/>
                <a:cs typeface="Times New Roman" panose="02020603050405020304" charset="0"/>
              </a:rPr>
              <a:t>For data storage and retrieval, our backend relies on MongoDB.</a:t>
            </a:r>
            <a:r>
              <a:rPr lang="en-US" sz="2400">
                <a:latin typeface="Times New Roman" panose="02020603050405020304" charset="0"/>
                <a:cs typeface="Times New Roman" panose="02020603050405020304" charset="0"/>
              </a:rPr>
              <a:t> MongoDB allows for efficient and scalable storage of user data and necessary information about the place.</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Together, the frontend and backend components, along with Express.js, and MongoDB, form a comprehensive technical architecture for our OLP app. This architecture enables real-time communication, efficient data exchange, and seamless integration, ensuring a smooth and immersive blogging experience for all users.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404495"/>
            <a:ext cx="10711180" cy="6018530"/>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ER - DIAGRAM</a:t>
            </a:r>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endParaRPr lang="en-IN" altLang="en-US" sz="800" b="1">
              <a:latin typeface="Times New Roman" panose="02020603050405020304" charset="0"/>
              <a:cs typeface="Times New Roman" panose="02020603050405020304" charset="0"/>
              <a:sym typeface="+mn-ea"/>
            </a:endParaRPr>
          </a:p>
          <a:p>
            <a:pPr marL="269875" indent="9525" algn="l" defTabSz="266700">
              <a:spcBef>
                <a:spcPts val="500"/>
              </a:spcBef>
              <a:spcAft>
                <a:spcPts val="500"/>
              </a:spcAft>
            </a:pPr>
            <a:r>
              <a:rPr lang="en-US" altLang="zh-CN" sz="2400" b="1">
                <a:latin typeface="Times New Roman" panose="02020603050405020304"/>
                <a:ea typeface="Times New Roman" panose="02020603050405020304"/>
                <a:sym typeface="+mn-ea"/>
              </a:rPr>
              <a:t>a. </a:t>
            </a:r>
            <a:r>
              <a:rPr lang="en-US" altLang="zh-CN" sz="2400" b="1">
                <a:latin typeface="Times New Roman" panose="02020603050405020304"/>
                <a:ea typeface="SimSun" panose="02010600030101010101" pitchFamily="2" charset="-122"/>
                <a:sym typeface="+mn-ea"/>
              </a:rPr>
              <a:t>USERS ENTITY</a:t>
            </a:r>
            <a:endParaRPr lang="en-US" altLang="zh-CN" sz="2400" b="1">
              <a:latin typeface="Times New Roman" panose="02020603050405020304"/>
              <a:ea typeface="SimSun" panose="02010600030101010101" pitchFamily="2" charset="-122"/>
            </a:endParaRPr>
          </a:p>
          <a:p>
            <a:pPr marL="800100" indent="-266700" algn="l" defTabSz="266700">
              <a:spcBef>
                <a:spcPts val="500"/>
              </a:spcBef>
              <a:spcAft>
                <a:spcPts val="500"/>
              </a:spcAft>
            </a:pPr>
            <a:r>
              <a:rPr lang="en-US" altLang="zh-CN" sz="2400">
                <a:latin typeface="Wingdings" panose="05000000000000000000"/>
                <a:ea typeface="Times New Roman" panose="02020603050405020304"/>
                <a:sym typeface="+mn-ea"/>
              </a:rPr>
              <a:t>ü </a:t>
            </a:r>
            <a:r>
              <a:rPr lang="en-US" altLang="zh-CN" sz="2400">
                <a:latin typeface="Times New Roman" panose="02020603050405020304"/>
                <a:ea typeface="Times New Roman" panose="02020603050405020304"/>
                <a:sym typeface="+mn-ea"/>
              </a:rPr>
              <a:t>Represents the users of the platform.</a:t>
            </a:r>
            <a:endParaRPr lang="en-US" altLang="zh-CN" sz="2400">
              <a:latin typeface="Times New Roman" panose="02020603050405020304"/>
              <a:ea typeface="Times New Roman" panose="02020603050405020304"/>
            </a:endParaRPr>
          </a:p>
          <a:p>
            <a:pPr marL="0" indent="457200" defTabSz="266700">
              <a:spcBef>
                <a:spcPts val="500"/>
              </a:spcBef>
              <a:spcAft>
                <a:spcPts val="500"/>
              </a:spcAft>
            </a:pPr>
            <a:r>
              <a:rPr lang="en-US" altLang="zh-CN" sz="2400" b="1">
                <a:latin typeface="Times New Roman" panose="02020603050405020304"/>
                <a:ea typeface="Times New Roman" panose="02020603050405020304"/>
                <a:sym typeface="+mn-ea"/>
              </a:rPr>
              <a:t>Attributes</a:t>
            </a:r>
            <a:r>
              <a:rPr lang="en-US" altLang="zh-CN" sz="2400">
                <a:latin typeface="Times New Roman" panose="02020603050405020304"/>
                <a:ea typeface="Times New Roman" panose="02020603050405020304"/>
                <a:sym typeface="+mn-ea"/>
              </a:rPr>
              <a:t>:</a:t>
            </a:r>
            <a:endParaRPr lang="en-US" altLang="zh-CN" sz="24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400" b="1">
                <a:latin typeface="Wingdings" panose="05000000000000000000"/>
                <a:ea typeface="Wingdings" panose="05000000000000000000"/>
                <a:sym typeface="+mn-ea"/>
              </a:rPr>
              <a:t>v</a:t>
            </a:r>
            <a:r>
              <a:rPr lang="en-US" altLang="zh-CN" sz="2400" b="1">
                <a:latin typeface="Times New Roman" panose="02020603050405020304"/>
                <a:ea typeface="Times New Roman" panose="02020603050405020304"/>
                <a:sym typeface="+mn-ea"/>
              </a:rPr>
              <a:t>userID:</a:t>
            </a:r>
            <a:r>
              <a:rPr lang="en-US" altLang="zh-CN" sz="2400">
                <a:latin typeface="Times New Roman" panose="02020603050405020304"/>
                <a:ea typeface="Times New Roman" panose="02020603050405020304"/>
                <a:sym typeface="+mn-ea"/>
              </a:rPr>
              <a:t> Unique identifier for each user (likely primary key).</a:t>
            </a:r>
            <a:endParaRPr lang="en-US" altLang="zh-CN" sz="2400">
              <a:latin typeface="Times New Roman" panose="02020603050405020304"/>
              <a:ea typeface="Times New Roman" panose="02020603050405020304"/>
              <a:sym typeface="+mn-ea"/>
            </a:endParaRPr>
          </a:p>
          <a:p>
            <a:pPr marL="800100" indent="-266700" algn="l" defTabSz="266700">
              <a:lnSpc>
                <a:spcPct val="100000"/>
              </a:lnSpc>
              <a:spcBef>
                <a:spcPts val="500"/>
              </a:spcBef>
              <a:spcAft>
                <a:spcPts val="500"/>
              </a:spcAft>
            </a:pPr>
            <a:r>
              <a:rPr lang="en-US" altLang="zh-CN" sz="2400" b="1">
                <a:latin typeface="Wingdings" panose="05000000000000000000"/>
                <a:ea typeface="Wingdings" panose="05000000000000000000"/>
                <a:sym typeface="+mn-ea"/>
              </a:rPr>
              <a:t>v</a:t>
            </a:r>
            <a:r>
              <a:rPr lang="en-US" altLang="zh-CN" sz="2400" b="1">
                <a:latin typeface="Times New Roman" panose="02020603050405020304"/>
                <a:ea typeface="Times New Roman" panose="02020603050405020304"/>
                <a:sym typeface="+mn-ea"/>
              </a:rPr>
              <a:t>name:</a:t>
            </a:r>
            <a:r>
              <a:rPr lang="en-US" altLang="zh-CN" sz="2400">
                <a:latin typeface="Times New Roman" panose="02020603050405020304"/>
                <a:ea typeface="Times New Roman" panose="02020603050405020304"/>
                <a:sym typeface="+mn-ea"/>
              </a:rPr>
              <a:t> Name of the user.</a:t>
            </a:r>
            <a:endParaRPr lang="en-US" altLang="zh-CN" sz="2400">
              <a:latin typeface="Times New Roman" panose="02020603050405020304"/>
              <a:ea typeface="Times New Roman" panose="02020603050405020304"/>
              <a:sym typeface="+mn-ea"/>
            </a:endParaRPr>
          </a:p>
          <a:p>
            <a:pPr marL="800100" indent="-266700" algn="l" defTabSz="266700">
              <a:lnSpc>
                <a:spcPct val="100000"/>
              </a:lnSpc>
              <a:spcBef>
                <a:spcPts val="500"/>
              </a:spcBef>
              <a:spcAft>
                <a:spcPts val="500"/>
              </a:spcAft>
            </a:pPr>
            <a:r>
              <a:rPr lang="en-US" altLang="zh-CN" sz="2400" b="1">
                <a:latin typeface="Wingdings" panose="05000000000000000000"/>
                <a:ea typeface="Wingdings" panose="05000000000000000000"/>
                <a:sym typeface="+mn-ea"/>
              </a:rPr>
              <a:t>v</a:t>
            </a:r>
            <a:r>
              <a:rPr lang="en-US" altLang="zh-CN" sz="2400" b="1">
                <a:latin typeface="Times New Roman" panose="02020603050405020304"/>
                <a:ea typeface="Times New Roman" panose="02020603050405020304"/>
                <a:sym typeface="+mn-ea"/>
              </a:rPr>
              <a:t>email:</a:t>
            </a:r>
            <a:r>
              <a:rPr lang="en-US" altLang="zh-CN" sz="2400">
                <a:latin typeface="Times New Roman" panose="02020603050405020304"/>
                <a:ea typeface="Times New Roman" panose="02020603050405020304"/>
                <a:sym typeface="+mn-ea"/>
              </a:rPr>
              <a:t> Email address associated with the user account.</a:t>
            </a:r>
            <a:endParaRPr lang="en-US" altLang="zh-CN" sz="24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endParaRPr lang="en-US" altLang="zh-CN" sz="24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endParaRPr lang="en-US" altLang="zh-CN" sz="2400">
              <a:latin typeface="Times New Roman" panose="02020603050405020304"/>
              <a:ea typeface="Times New Roman" panose="02020603050405020304"/>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p:txBody>
      </p:sp>
      <p:pic>
        <p:nvPicPr>
          <p:cNvPr id="12" name="Picture 12" descr="Usecase Diagram for OLP"/>
          <p:cNvPicPr>
            <a:picLocks noChangeAspect="1"/>
          </p:cNvPicPr>
          <p:nvPr/>
        </p:nvPicPr>
        <p:blipFill>
          <a:blip r:embed="rId2"/>
          <a:stretch>
            <a:fillRect/>
          </a:stretch>
        </p:blipFill>
        <p:spPr>
          <a:xfrm>
            <a:off x="2544445" y="1023620"/>
            <a:ext cx="7103110" cy="2447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 name="Text Box 1"/>
          <p:cNvSpPr txBox="1"/>
          <p:nvPr/>
        </p:nvSpPr>
        <p:spPr>
          <a:xfrm>
            <a:off x="883920" y="541655"/>
            <a:ext cx="10476865" cy="5774690"/>
          </a:xfrm>
          <a:prstGeom prst="rect">
            <a:avLst/>
          </a:prstGeom>
        </p:spPr>
        <p:txBody>
          <a:bodyPr>
            <a:noAutofit/>
          </a:bodyPr>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password:</a:t>
            </a:r>
            <a:r>
              <a:rPr lang="en-US" altLang="zh-CN" sz="2000">
                <a:latin typeface="Times New Roman" panose="02020603050405020304"/>
                <a:ea typeface="Times New Roman" panose="02020603050405020304"/>
              </a:rPr>
              <a:t> User’s password for secure login.</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type:</a:t>
            </a:r>
            <a:r>
              <a:rPr lang="en-US" altLang="zh-CN" sz="2000">
                <a:latin typeface="Times New Roman" panose="02020603050405020304"/>
                <a:ea typeface="Times New Roman" panose="02020603050405020304"/>
              </a:rPr>
              <a:t> Indicates the type of user (e.g., student, educator, admin).</a:t>
            </a:r>
            <a:endParaRPr lang="en-US" altLang="zh-CN" sz="2000">
              <a:latin typeface="Times New Roman" panose="02020603050405020304"/>
              <a:ea typeface="Times New Roman" panose="02020603050405020304"/>
            </a:endParaRPr>
          </a:p>
          <a:p>
            <a:pPr marL="269875" indent="9525" algn="l" defTabSz="266700">
              <a:lnSpc>
                <a:spcPct val="150000"/>
              </a:lnSpc>
              <a:spcBef>
                <a:spcPts val="500"/>
              </a:spcBef>
              <a:spcAft>
                <a:spcPts val="500"/>
              </a:spcAft>
            </a:pPr>
            <a:r>
              <a:rPr lang="en-US" altLang="zh-CN" sz="2000" b="1">
                <a:latin typeface="Times New Roman" panose="02020603050405020304"/>
                <a:ea typeface="Times New Roman" panose="02020603050405020304"/>
              </a:rPr>
              <a:t>b. </a:t>
            </a:r>
            <a:r>
              <a:rPr lang="en-US" altLang="zh-CN" sz="2000" b="1">
                <a:latin typeface="Times New Roman" panose="02020603050405020304"/>
                <a:ea typeface="SimSun" panose="02010600030101010101" pitchFamily="2" charset="-122"/>
              </a:rPr>
              <a:t>COURSES ENTITY</a:t>
            </a:r>
            <a:endParaRPr lang="en-US" altLang="zh-CN" sz="2000" b="1">
              <a:latin typeface="Times New Roman" panose="02020603050405020304"/>
              <a:ea typeface="SimSun" panose="02010600030101010101" pitchFamily="2" charset="-122"/>
            </a:endParaRPr>
          </a:p>
          <a:p>
            <a:pPr marL="800100" indent="-266700" algn="l" defTabSz="266700">
              <a:lnSpc>
                <a:spcPct val="100000"/>
              </a:lnSpc>
              <a:spcBef>
                <a:spcPts val="500"/>
              </a:spcBef>
              <a:spcAft>
                <a:spcPts val="500"/>
              </a:spcAft>
            </a:pPr>
            <a:r>
              <a:rPr lang="en-US" altLang="zh-CN" sz="2000">
                <a:latin typeface="Wingdings" panose="05000000000000000000"/>
                <a:ea typeface="Times New Roman" panose="02020603050405020304"/>
              </a:rPr>
              <a:t>ü</a:t>
            </a:r>
            <a:r>
              <a:rPr lang="en-US" altLang="zh-CN" sz="2000">
                <a:latin typeface="Times New Roman" panose="02020603050405020304"/>
                <a:ea typeface="Times New Roman" panose="02020603050405020304"/>
              </a:rPr>
              <a:t>Represents the various courses available on the platform.</a:t>
            </a:r>
            <a:endParaRPr lang="en-US" altLang="zh-CN" sz="2000">
              <a:latin typeface="Times New Roman" panose="02020603050405020304"/>
              <a:ea typeface="Times New Roman" panose="02020603050405020304"/>
            </a:endParaRPr>
          </a:p>
          <a:p>
            <a:pPr marL="0" indent="457200" defTabSz="266700">
              <a:lnSpc>
                <a:spcPct val="100000"/>
              </a:lnSpc>
              <a:spcBef>
                <a:spcPts val="500"/>
              </a:spcBef>
              <a:spcAft>
                <a:spcPts val="500"/>
              </a:spcAft>
            </a:pPr>
            <a:r>
              <a:rPr lang="en-US" altLang="zh-CN" sz="2000" b="1">
                <a:latin typeface="Times New Roman" panose="02020603050405020304"/>
                <a:ea typeface="Times New Roman" panose="02020603050405020304"/>
              </a:rPr>
              <a:t>Attributes</a:t>
            </a:r>
            <a:r>
              <a:rPr lang="en-US" altLang="zh-CN" sz="2000">
                <a:latin typeface="Times New Roman" panose="02020603050405020304"/>
                <a:ea typeface="Times New Roman" panose="02020603050405020304"/>
              </a:rPr>
              <a:t>:</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courseID:</a:t>
            </a:r>
            <a:r>
              <a:rPr lang="en-US" altLang="zh-CN" sz="2000">
                <a:latin typeface="Times New Roman" panose="02020603050405020304"/>
                <a:ea typeface="Times New Roman" panose="02020603050405020304"/>
              </a:rPr>
              <a:t> Unique identifier for each course.</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C_title:</a:t>
            </a:r>
            <a:r>
              <a:rPr lang="en-US" altLang="zh-CN" sz="2000">
                <a:latin typeface="Times New Roman" panose="02020603050405020304"/>
                <a:ea typeface="Times New Roman" panose="02020603050405020304"/>
              </a:rPr>
              <a:t> Title of the course.</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C_description:</a:t>
            </a:r>
            <a:r>
              <a:rPr lang="en-US" altLang="zh-CN" sz="2000">
                <a:latin typeface="Times New Roman" panose="02020603050405020304"/>
                <a:ea typeface="Times New Roman" panose="02020603050405020304"/>
              </a:rPr>
              <a:t> Description of the course content.</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C_educator:</a:t>
            </a:r>
            <a:r>
              <a:rPr lang="en-US" altLang="zh-CN" sz="2000">
                <a:latin typeface="Times New Roman" panose="02020603050405020304"/>
                <a:ea typeface="Times New Roman" panose="02020603050405020304"/>
              </a:rPr>
              <a:t> The educator or instructor associated with the course.</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a:t>
            </a:r>
            <a:r>
              <a:rPr lang="en-US" altLang="zh-CN" sz="2000" b="1">
                <a:latin typeface="Times New Roman" panose="02020603050405020304"/>
                <a:ea typeface="Times New Roman" panose="02020603050405020304"/>
              </a:rPr>
              <a:t>C_categories:</a:t>
            </a:r>
            <a:r>
              <a:rPr lang="en-US" altLang="zh-CN" sz="2000">
                <a:latin typeface="Times New Roman" panose="02020603050405020304"/>
                <a:ea typeface="Times New Roman" panose="02020603050405020304"/>
              </a:rPr>
              <a:t> Categories or tags to classify the course (e.g., Programming, Design).</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 </a:t>
            </a:r>
            <a:r>
              <a:rPr lang="en-US" altLang="zh-CN" sz="2000" b="1">
                <a:latin typeface="Times New Roman" panose="02020603050405020304"/>
                <a:ea typeface="Times New Roman" panose="02020603050405020304"/>
              </a:rPr>
              <a:t>sections:</a:t>
            </a:r>
            <a:r>
              <a:rPr lang="en-US" altLang="zh-CN" sz="2000">
                <a:latin typeface="Times New Roman" panose="02020603050405020304"/>
                <a:ea typeface="Times New Roman" panose="02020603050405020304"/>
              </a:rPr>
              <a:t> Indicates sections or modules within the course.</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 </a:t>
            </a:r>
            <a:r>
              <a:rPr lang="en-US" altLang="zh-CN" sz="2000" b="1">
                <a:latin typeface="Times New Roman" panose="02020603050405020304"/>
                <a:ea typeface="Times New Roman" panose="02020603050405020304"/>
              </a:rPr>
              <a:t>C_price:</a:t>
            </a:r>
            <a:r>
              <a:rPr lang="en-US" altLang="zh-CN" sz="2000">
                <a:latin typeface="Times New Roman" panose="02020603050405020304"/>
                <a:ea typeface="Times New Roman" panose="02020603050405020304"/>
              </a:rPr>
              <a:t> Price of the course, which could relate to whether it’s a free or premium course.</a:t>
            </a:r>
            <a:endParaRPr lang="en-US" altLang="zh-CN" sz="2000">
              <a:latin typeface="Times New Roman" panose="02020603050405020304"/>
              <a:ea typeface="Times New Roman" panose="02020603050405020304"/>
            </a:endParaRPr>
          </a:p>
          <a:p>
            <a:pPr marL="800100" indent="-266700" algn="l" defTabSz="266700">
              <a:lnSpc>
                <a:spcPct val="100000"/>
              </a:lnSpc>
              <a:spcBef>
                <a:spcPts val="500"/>
              </a:spcBef>
              <a:spcAft>
                <a:spcPts val="500"/>
              </a:spcAft>
            </a:pPr>
            <a:r>
              <a:rPr lang="en-US" altLang="zh-CN" sz="2000" b="1">
                <a:latin typeface="Wingdings" panose="05000000000000000000"/>
                <a:ea typeface="Wingdings" panose="05000000000000000000"/>
              </a:rPr>
              <a:t>v </a:t>
            </a:r>
            <a:r>
              <a:rPr lang="en-US" altLang="zh-CN" sz="2000" b="1">
                <a:latin typeface="Times New Roman" panose="02020603050405020304"/>
                <a:ea typeface="Times New Roman" panose="02020603050405020304"/>
              </a:rPr>
              <a:t>enrolled:</a:t>
            </a:r>
            <a:r>
              <a:rPr lang="en-US" altLang="zh-CN" sz="2000">
                <a:latin typeface="Times New Roman" panose="02020603050405020304"/>
                <a:ea typeface="Times New Roman" panose="02020603050405020304"/>
              </a:rPr>
              <a:t> Tracks the number of students or users enrolled in the course.</a:t>
            </a:r>
            <a:endParaRPr lang="en-US" altLang="zh-CN" sz="2000">
              <a:latin typeface="Times New Roman" panose="02020603050405020304"/>
              <a:ea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Arial" panose="020B0604020202020204" pitchFamily="34" charset="0"/>
              </a:endParaRPr>
            </a:p>
          </p:txBody>
        </p:sp>
      </p:grpSp>
      <p:sp>
        <p:nvSpPr>
          <p:cNvPr id="4" name="Text Box 3"/>
          <p:cNvSpPr txBox="1"/>
          <p:nvPr/>
        </p:nvSpPr>
        <p:spPr>
          <a:xfrm>
            <a:off x="735330" y="487363"/>
            <a:ext cx="10753090" cy="5883275"/>
          </a:xfrm>
          <a:prstGeom prst="rect">
            <a:avLst/>
          </a:prstGeom>
          <a:noFill/>
        </p:spPr>
        <p:txBody>
          <a:bodyPr wrap="square" rtlCol="0">
            <a:noAutofit/>
          </a:bodyPr>
          <a:p>
            <a:pPr indent="0" algn="just">
              <a:buFont typeface="Arial" panose="020B0604020202020204" pitchFamily="34" charset="0"/>
              <a:buNone/>
            </a:pPr>
            <a:r>
              <a:rPr lang="en-IN" sz="2400" b="1">
                <a:latin typeface="Times New Roman" panose="02020603050405020304" charset="0"/>
                <a:cs typeface="Times New Roman" panose="02020603050405020304" charset="0"/>
              </a:rPr>
              <a:t>PROJECT STRUCTURE</a:t>
            </a:r>
            <a:r>
              <a:rPr sz="2400" b="1">
                <a:latin typeface="Times New Roman" panose="02020603050405020304" charset="0"/>
                <a:cs typeface="Times New Roman" panose="02020603050405020304" charset="0"/>
              </a:rPr>
              <a:t> :</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p:txBody>
      </p:sp>
      <p:pic>
        <p:nvPicPr>
          <p:cNvPr id="2" name="Picture 1" descr="image3"/>
          <p:cNvPicPr>
            <a:picLocks noChangeAspect="1"/>
          </p:cNvPicPr>
          <p:nvPr/>
        </p:nvPicPr>
        <p:blipFill>
          <a:blip r:embed="rId2"/>
          <a:stretch>
            <a:fillRect/>
          </a:stretch>
        </p:blipFill>
        <p:spPr>
          <a:xfrm>
            <a:off x="1785620" y="1046480"/>
            <a:ext cx="1727200" cy="5293995"/>
          </a:xfrm>
          <a:prstGeom prst="rect">
            <a:avLst/>
          </a:prstGeom>
        </p:spPr>
      </p:pic>
      <p:pic>
        <p:nvPicPr>
          <p:cNvPr id="3" name="Picture 3" descr="image5"/>
          <p:cNvPicPr>
            <a:picLocks noChangeAspect="1"/>
          </p:cNvPicPr>
          <p:nvPr/>
        </p:nvPicPr>
        <p:blipFill>
          <a:blip r:embed="rId3"/>
          <a:stretch>
            <a:fillRect/>
          </a:stretch>
        </p:blipFill>
        <p:spPr>
          <a:xfrm>
            <a:off x="4657090" y="1036320"/>
            <a:ext cx="2266950" cy="5304790"/>
          </a:xfrm>
          <a:prstGeom prst="rect">
            <a:avLst/>
          </a:prstGeom>
        </p:spPr>
      </p:pic>
      <p:pic>
        <p:nvPicPr>
          <p:cNvPr id="6" name="Picture 6" descr="image2"/>
          <p:cNvPicPr>
            <a:picLocks noChangeAspect="1"/>
          </p:cNvPicPr>
          <p:nvPr/>
        </p:nvPicPr>
        <p:blipFill>
          <a:blip r:embed="rId4"/>
          <a:stretch>
            <a:fillRect/>
          </a:stretch>
        </p:blipFill>
        <p:spPr>
          <a:xfrm>
            <a:off x="8022590" y="1034415"/>
            <a:ext cx="2613660" cy="22237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 name="Text Box 1"/>
          <p:cNvSpPr txBox="1"/>
          <p:nvPr/>
        </p:nvSpPr>
        <p:spPr>
          <a:xfrm>
            <a:off x="735330" y="487363"/>
            <a:ext cx="10753090" cy="5883275"/>
          </a:xfrm>
          <a:prstGeom prst="rect">
            <a:avLst/>
          </a:prstGeom>
          <a:noFill/>
        </p:spPr>
        <p:txBody>
          <a:bodyPr wrap="square" rtlCol="0">
            <a:noAutofit/>
          </a:bodyPr>
          <a:p>
            <a:pPr indent="0" algn="just">
              <a:buFont typeface="Arial" panose="020B0604020202020204" pitchFamily="34" charset="0"/>
              <a:buNone/>
            </a:pPr>
            <a:r>
              <a:rPr lang="en-IN" sz="2400" b="1">
                <a:latin typeface="Times New Roman" panose="02020603050405020304" charset="0"/>
                <a:cs typeface="Times New Roman" panose="02020603050405020304" charset="0"/>
              </a:rPr>
              <a:t>APPLICATION FLOW</a:t>
            </a:r>
            <a:r>
              <a:rPr sz="2400" b="1">
                <a:latin typeface="Times New Roman" panose="02020603050405020304" charset="0"/>
                <a:cs typeface="Times New Roman" panose="02020603050405020304" charset="0"/>
              </a:rPr>
              <a:t> :</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a:p>
            <a:pPr indent="457200" algn="just">
              <a:buFont typeface="Arial" panose="020B0604020202020204" pitchFamily="34" charset="0"/>
              <a:buNone/>
            </a:pPr>
            <a:r>
              <a:rPr sz="2400" b="1">
                <a:latin typeface="Times New Roman" panose="02020603050405020304" charset="0"/>
                <a:cs typeface="Times New Roman" panose="02020603050405020304" charset="0"/>
              </a:rPr>
              <a:t>The project has a user called– teacher and student</a:t>
            </a:r>
            <a:r>
              <a:rPr sz="2400">
                <a:latin typeface="Times New Roman" panose="02020603050405020304" charset="0"/>
                <a:cs typeface="Times New Roman" panose="02020603050405020304" charset="0"/>
              </a:rPr>
              <a:t> and other will be Admin which takes care of all the user. The roles and responsibilities of these users can be inferred from the API endpoints defined in the code. Here is a summary: </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indent="0" algn="just">
              <a:buFont typeface="Arial" panose="020B0604020202020204" pitchFamily="34" charset="0"/>
              <a:buNone/>
            </a:pPr>
            <a:r>
              <a:rPr sz="2400" b="1">
                <a:latin typeface="Times New Roman" panose="02020603050405020304" charset="0"/>
                <a:cs typeface="Times New Roman" panose="02020603050405020304" charset="0"/>
              </a:rPr>
              <a:t>I.</a:t>
            </a:r>
            <a:r>
              <a:rPr lang="en-IN" sz="2400" b="1">
                <a:latin typeface="Times New Roman" panose="02020603050405020304" charset="0"/>
                <a:cs typeface="Times New Roman" panose="02020603050405020304" charset="0"/>
              </a:rPr>
              <a:t> </a:t>
            </a:r>
            <a:r>
              <a:rPr sz="2400" b="1">
                <a:latin typeface="Times New Roman" panose="02020603050405020304" charset="0"/>
                <a:cs typeface="Times New Roman" panose="02020603050405020304" charset="0"/>
              </a:rPr>
              <a:t>Teacher:</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b="1">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Can add courses for the student.</a:t>
            </a: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Also delete the course if no student enrolled in it or any other reasons.</a:t>
            </a: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Also add sections to courses.</a:t>
            </a: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indent="0" algn="just">
              <a:buFont typeface="Arial" panose="020B0604020202020204" pitchFamily="34" charset="0"/>
              <a:buNone/>
            </a:pPr>
            <a:r>
              <a:rPr sz="2400" b="1">
                <a:latin typeface="Times New Roman" panose="02020603050405020304" charset="0"/>
                <a:cs typeface="Times New Roman" panose="02020603050405020304" charset="0"/>
              </a:rPr>
              <a:t>II.</a:t>
            </a:r>
            <a:r>
              <a:rPr lang="en-IN" sz="2400" b="1">
                <a:latin typeface="Times New Roman" panose="02020603050405020304" charset="0"/>
                <a:cs typeface="Times New Roman" panose="02020603050405020304" charset="0"/>
              </a:rPr>
              <a:t> </a:t>
            </a:r>
            <a:r>
              <a:rPr sz="2400" b="1">
                <a:latin typeface="Times New Roman" panose="02020603050405020304" charset="0"/>
                <a:cs typeface="Times New Roman" panose="02020603050405020304" charset="0"/>
              </a:rPr>
              <a:t>Student:</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Can enroll in an individual or multiple course.</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Can start the course where it has stopped.</a:t>
            </a:r>
            <a:endParaRPr sz="2400">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 name="Text Box 1"/>
          <p:cNvSpPr txBox="1"/>
          <p:nvPr/>
        </p:nvSpPr>
        <p:spPr>
          <a:xfrm>
            <a:off x="735330" y="487363"/>
            <a:ext cx="10753090" cy="5883275"/>
          </a:xfrm>
          <a:prstGeom prst="rect">
            <a:avLst/>
          </a:prstGeom>
          <a:noFill/>
        </p:spPr>
        <p:txBody>
          <a:bodyPr wrap="square" rtlCol="0">
            <a:noAutofit/>
          </a:bodyPr>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sym typeface="+mn-ea"/>
              </a:rPr>
              <a:t>Once the course is completed, they can download their certificate of completion of the course.</a:t>
            </a:r>
            <a:endParaRPr sz="2400">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rPr>
              <a:t>For paid course, they need to purchase it and then they can start the course</a:t>
            </a:r>
            <a:endParaRPr sz="2400">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rPr>
              <a:t>They can filter out the course by searching by name, category, etc</a:t>
            </a: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r>
              <a:rPr sz="2400" b="1">
                <a:latin typeface="Times New Roman" panose="02020603050405020304" charset="0"/>
                <a:cs typeface="Times New Roman" panose="02020603050405020304" charset="0"/>
              </a:rPr>
              <a:t>III.</a:t>
            </a:r>
            <a:r>
              <a:rPr lang="en-IN" sz="2400" b="1">
                <a:latin typeface="Times New Roman" panose="02020603050405020304" charset="0"/>
                <a:cs typeface="Times New Roman" panose="02020603050405020304" charset="0"/>
              </a:rPr>
              <a:t> </a:t>
            </a:r>
            <a:r>
              <a:rPr sz="2400" b="1">
                <a:latin typeface="Times New Roman" panose="02020603050405020304" charset="0"/>
                <a:cs typeface="Times New Roman" panose="02020603050405020304" charset="0"/>
              </a:rPr>
              <a:t>Admin: </a:t>
            </a:r>
            <a:endParaRPr sz="2400" b="1">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b="1">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rPr>
              <a:t>They can alter all the course that are present in the app.</a:t>
            </a:r>
            <a:endParaRPr sz="2400">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rPr>
              <a:t>Watch out all kind of users in app.</a:t>
            </a:r>
            <a:endParaRPr sz="2400">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r>
              <a:rPr sz="2400">
                <a:latin typeface="Times New Roman" panose="02020603050405020304" charset="0"/>
                <a:cs typeface="Times New Roman" panose="02020603050405020304" charset="0"/>
              </a:rPr>
              <a:t>Record all the enrolled all the student that are enrolled in course.</a:t>
            </a:r>
            <a:endParaRPr sz="2400">
              <a:latin typeface="Times New Roman" panose="02020603050405020304" charset="0"/>
              <a:cs typeface="Times New Roman" panose="02020603050405020304" charset="0"/>
            </a:endParaRPr>
          </a:p>
          <a:p>
            <a:pPr marL="1257300" lvl="2"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lvl="2" indent="0" algn="just">
              <a:buFont typeface="Arial" panose="020B0604020202020204" pitchFamily="34" charset="0"/>
              <a:buNone/>
            </a:pPr>
            <a:r>
              <a:rPr lang="en-IN" sz="2400" b="1">
                <a:latin typeface="Times New Roman" panose="02020603050405020304" charset="0"/>
                <a:cs typeface="Times New Roman" panose="02020603050405020304" charset="0"/>
              </a:rPr>
              <a:t>To Run the code use the following command:</a:t>
            </a:r>
            <a:endParaRPr lang="en-IN" sz="2400" b="1">
              <a:latin typeface="Times New Roman" panose="02020603050405020304" charset="0"/>
              <a:cs typeface="Times New Roman" panose="02020603050405020304" charset="0"/>
            </a:endParaRPr>
          </a:p>
          <a:p>
            <a:pPr lvl="2" indent="0" algn="just">
              <a:buFont typeface="Arial" panose="020B0604020202020204" pitchFamily="34" charset="0"/>
              <a:buNone/>
            </a:pPr>
            <a:endParaRPr lang="en-IN" sz="2400">
              <a:latin typeface="Times New Roman" panose="02020603050405020304" charset="0"/>
              <a:cs typeface="Times New Roman" panose="02020603050405020304" charset="0"/>
            </a:endParaRPr>
          </a:p>
          <a:p>
            <a:pPr marL="1257300" lvl="2" indent="-342900" algn="just">
              <a:buFont typeface="Wingdings" panose="05000000000000000000" charset="0"/>
              <a:buChar char="Ø"/>
            </a:pPr>
            <a:r>
              <a:rPr lang="en-IN" sz="2400" b="1">
                <a:latin typeface="Times New Roman" panose="02020603050405020304" charset="0"/>
                <a:cs typeface="Times New Roman" panose="02020603050405020304" charset="0"/>
              </a:rPr>
              <a:t>Frontend :</a:t>
            </a:r>
            <a:r>
              <a:rPr lang="en-IN" sz="2400">
                <a:latin typeface="Times New Roman" panose="02020603050405020304" charset="0"/>
                <a:cs typeface="Times New Roman" panose="02020603050405020304" charset="0"/>
              </a:rPr>
              <a:t> cd frontend &gt; npm install &gt; npm run dev</a:t>
            </a:r>
            <a:endParaRPr lang="en-IN" sz="2400">
              <a:latin typeface="Times New Roman" panose="02020603050405020304" charset="0"/>
              <a:cs typeface="Times New Roman" panose="02020603050405020304" charset="0"/>
            </a:endParaRPr>
          </a:p>
          <a:p>
            <a:pPr marL="1257300" lvl="2" indent="-342900" algn="just">
              <a:buFont typeface="Wingdings" panose="05000000000000000000" charset="0"/>
              <a:buChar char="Ø"/>
            </a:pPr>
            <a:r>
              <a:rPr lang="en-IN" sz="2400" b="1">
                <a:latin typeface="Times New Roman" panose="02020603050405020304" charset="0"/>
                <a:cs typeface="Times New Roman" panose="02020603050405020304" charset="0"/>
              </a:rPr>
              <a:t>Backend :</a:t>
            </a:r>
            <a:r>
              <a:rPr lang="en-IN" sz="2400">
                <a:latin typeface="Times New Roman" panose="02020603050405020304" charset="0"/>
                <a:cs typeface="Times New Roman" panose="02020603050405020304" charset="0"/>
              </a:rPr>
              <a:t> cd backend &gt; npm install &gt; npm start</a:t>
            </a:r>
            <a:endParaRPr lang="en-IN" sz="24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grpSp>
          <p:nvGrpSpPr>
            <p:cNvPr id="37" name="组合 36"/>
            <p:cNvGrpSpPr/>
            <p:nvPr/>
          </p:nvGrpSpPr>
          <p:grpSpPr>
            <a:xfrm>
              <a:off x="0" y="0"/>
              <a:ext cx="12192000" cy="6858000"/>
              <a:chOff x="0" y="0"/>
              <a:chExt cx="12192000" cy="6858000"/>
            </a:xfrm>
          </p:grpSpPr>
          <p:pic>
            <p:nvPicPr>
              <p:cNvPr id="38"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39" name="矩形 38"/>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 name="矩形: 圆角 1"/>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013" y="961708"/>
            <a:ext cx="10721975" cy="4934585"/>
          </a:xfrm>
          <a:prstGeom prst="rect">
            <a:avLst/>
          </a:prstGeom>
          <a:noFill/>
        </p:spPr>
        <p:txBody>
          <a:bodyPr wrap="square" rtlCol="0">
            <a:noAutofit/>
          </a:bodyPr>
          <a:p>
            <a:pPr algn="just"/>
            <a:r>
              <a:rPr lang="en-US" sz="2400" b="1">
                <a:latin typeface="Times New Roman" panose="02020603050405020304" charset="0"/>
                <a:cs typeface="Times New Roman" panose="02020603050405020304" charset="0"/>
              </a:rPr>
              <a:t>ABSTRACT :</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indent="457200" algn="just"/>
            <a:r>
              <a:rPr lang="en-US" sz="2400">
                <a:latin typeface="Times New Roman" panose="02020603050405020304" charset="0"/>
                <a:cs typeface="Times New Roman" panose="02020603050405020304" charset="0"/>
              </a:rPr>
              <a:t>The </a:t>
            </a:r>
            <a:r>
              <a:rPr lang="en-US" sz="2400" b="1">
                <a:latin typeface="Times New Roman" panose="02020603050405020304" charset="0"/>
                <a:cs typeface="Times New Roman" panose="02020603050405020304" charset="0"/>
              </a:rPr>
              <a:t>Online Learning Platform (OLP)</a:t>
            </a:r>
            <a:r>
              <a:rPr lang="en-US" sz="2400">
                <a:latin typeface="Times New Roman" panose="02020603050405020304" charset="0"/>
                <a:cs typeface="Times New Roman" panose="02020603050405020304" charset="0"/>
              </a:rPr>
              <a:t> is a </a:t>
            </a:r>
            <a:r>
              <a:rPr lang="en-US" sz="2400" b="1">
                <a:latin typeface="Times New Roman" panose="02020603050405020304" charset="0"/>
                <a:cs typeface="Times New Roman" panose="02020603050405020304" charset="0"/>
              </a:rPr>
              <a:t>MERN-based web application</a:t>
            </a:r>
            <a:r>
              <a:rPr lang="en-US" sz="2400">
                <a:latin typeface="Times New Roman" panose="02020603050405020304" charset="0"/>
                <a:cs typeface="Times New Roman" panose="02020603050405020304" charset="0"/>
              </a:rPr>
              <a:t> designed to offer accessible, self-paced, and interactive learning opportunities. It provides a range of features, including user-friendly navigation, course management, certification, and payment options, making it suitable for learners and instructors alike. This platform enables students to gain knowledge in a structured, engaging manner while instructors can efficiently create, organize, and manage courses. With flexible accessibility across devices, OLP delivers a modern learning experience tailored to individual schedules and needs.</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algn="just"/>
            <a:r>
              <a:rPr lang="en-US" sz="2400" b="1">
                <a:latin typeface="Times New Roman" panose="02020603050405020304" charset="0"/>
                <a:cs typeface="Times New Roman" panose="02020603050405020304" charset="0"/>
              </a:rPr>
              <a:t>Keywords:</a:t>
            </a:r>
            <a:r>
              <a:rPr lang="en-US" sz="2400">
                <a:latin typeface="Times New Roman" panose="02020603050405020304" charset="0"/>
                <a:cs typeface="Times New Roman" panose="02020603050405020304" charset="0"/>
              </a:rPr>
              <a:t> Online Education, Web Application, MERN Stack, Vite</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404495"/>
            <a:ext cx="10711180" cy="6018530"/>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PROJECT EXECUTION SCREENSHOTS (Student Side)</a:t>
            </a:r>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p:txBody>
      </p:sp>
      <p:pic>
        <p:nvPicPr>
          <p:cNvPr id="69" name="Picture 1"/>
          <p:cNvPicPr>
            <a:picLocks noChangeAspect="1"/>
          </p:cNvPicPr>
          <p:nvPr/>
        </p:nvPicPr>
        <p:blipFill>
          <a:blip r:embed="rId2"/>
          <a:stretch>
            <a:fillRect/>
          </a:stretch>
        </p:blipFill>
        <p:spPr>
          <a:xfrm>
            <a:off x="857885" y="1116330"/>
            <a:ext cx="4269740" cy="2269490"/>
          </a:xfrm>
          <a:prstGeom prst="rect">
            <a:avLst/>
          </a:prstGeom>
          <a:noFill/>
          <a:ln>
            <a:noFill/>
          </a:ln>
        </p:spPr>
      </p:pic>
      <p:pic>
        <p:nvPicPr>
          <p:cNvPr id="70" name="Picture 2"/>
          <p:cNvPicPr>
            <a:picLocks noChangeAspect="1"/>
          </p:cNvPicPr>
          <p:nvPr/>
        </p:nvPicPr>
        <p:blipFill>
          <a:blip r:embed="rId3"/>
          <a:stretch>
            <a:fillRect/>
          </a:stretch>
        </p:blipFill>
        <p:spPr>
          <a:xfrm>
            <a:off x="6950075" y="1088390"/>
            <a:ext cx="4324985" cy="2299335"/>
          </a:xfrm>
          <a:prstGeom prst="rect">
            <a:avLst/>
          </a:prstGeom>
          <a:noFill/>
          <a:ln>
            <a:noFill/>
          </a:ln>
        </p:spPr>
      </p:pic>
      <p:pic>
        <p:nvPicPr>
          <p:cNvPr id="71" name="Picture 3"/>
          <p:cNvPicPr>
            <a:picLocks noChangeAspect="1"/>
          </p:cNvPicPr>
          <p:nvPr/>
        </p:nvPicPr>
        <p:blipFill>
          <a:blip r:embed="rId4"/>
          <a:stretch>
            <a:fillRect/>
          </a:stretch>
        </p:blipFill>
        <p:spPr>
          <a:xfrm>
            <a:off x="857885" y="3858895"/>
            <a:ext cx="4269740" cy="2272030"/>
          </a:xfrm>
          <a:prstGeom prst="rect">
            <a:avLst/>
          </a:prstGeom>
          <a:noFill/>
          <a:ln>
            <a:noFill/>
          </a:ln>
        </p:spPr>
      </p:pic>
      <p:pic>
        <p:nvPicPr>
          <p:cNvPr id="72" name="Picture 4"/>
          <p:cNvPicPr>
            <a:picLocks noChangeAspect="1"/>
          </p:cNvPicPr>
          <p:nvPr/>
        </p:nvPicPr>
        <p:blipFill>
          <a:blip r:embed="rId5"/>
          <a:stretch>
            <a:fillRect/>
          </a:stretch>
        </p:blipFill>
        <p:spPr>
          <a:xfrm>
            <a:off x="6917690" y="3940175"/>
            <a:ext cx="4357370" cy="2037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pic>
        <p:nvPicPr>
          <p:cNvPr id="9" name="Picture 2"/>
          <p:cNvPicPr>
            <a:picLocks noChangeAspect="1"/>
          </p:cNvPicPr>
          <p:nvPr/>
        </p:nvPicPr>
        <p:blipFill>
          <a:blip r:embed="rId2"/>
          <a:stretch>
            <a:fillRect/>
          </a:stretch>
        </p:blipFill>
        <p:spPr>
          <a:xfrm>
            <a:off x="915353" y="670560"/>
            <a:ext cx="4739005" cy="2514600"/>
          </a:xfrm>
          <a:prstGeom prst="rect">
            <a:avLst/>
          </a:prstGeom>
          <a:noFill/>
          <a:ln>
            <a:noFill/>
          </a:ln>
        </p:spPr>
      </p:pic>
      <p:pic>
        <p:nvPicPr>
          <p:cNvPr id="13" name="Picture 4"/>
          <p:cNvPicPr>
            <a:picLocks noChangeAspect="1"/>
          </p:cNvPicPr>
          <p:nvPr/>
        </p:nvPicPr>
        <p:blipFill>
          <a:blip r:embed="rId3"/>
          <a:stretch>
            <a:fillRect/>
          </a:stretch>
        </p:blipFill>
        <p:spPr>
          <a:xfrm>
            <a:off x="6401753" y="670243"/>
            <a:ext cx="4798695" cy="2553335"/>
          </a:xfrm>
          <a:prstGeom prst="rect">
            <a:avLst/>
          </a:prstGeom>
          <a:noFill/>
          <a:ln>
            <a:noFill/>
          </a:ln>
        </p:spPr>
      </p:pic>
      <p:pic>
        <p:nvPicPr>
          <p:cNvPr id="11" name="Picture 3"/>
          <p:cNvPicPr>
            <a:picLocks noChangeAspect="1"/>
          </p:cNvPicPr>
          <p:nvPr/>
        </p:nvPicPr>
        <p:blipFill>
          <a:blip r:embed="rId4"/>
          <a:stretch>
            <a:fillRect/>
          </a:stretch>
        </p:blipFill>
        <p:spPr>
          <a:xfrm>
            <a:off x="915670" y="3546158"/>
            <a:ext cx="4867910" cy="2577465"/>
          </a:xfrm>
          <a:prstGeom prst="rect">
            <a:avLst/>
          </a:prstGeom>
          <a:noFill/>
          <a:ln>
            <a:noFill/>
          </a:ln>
        </p:spPr>
      </p:pic>
      <p:pic>
        <p:nvPicPr>
          <p:cNvPr id="74" name="Picture 6"/>
          <p:cNvPicPr>
            <a:picLocks noChangeAspect="1"/>
          </p:cNvPicPr>
          <p:nvPr/>
        </p:nvPicPr>
        <p:blipFill>
          <a:blip r:embed="rId5"/>
          <a:stretch>
            <a:fillRect/>
          </a:stretch>
        </p:blipFill>
        <p:spPr>
          <a:xfrm>
            <a:off x="6402070" y="3546475"/>
            <a:ext cx="4842510" cy="25774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pic>
        <p:nvPicPr>
          <p:cNvPr id="76" name="Picture 8"/>
          <p:cNvPicPr>
            <a:picLocks noChangeAspect="1"/>
          </p:cNvPicPr>
          <p:nvPr/>
        </p:nvPicPr>
        <p:blipFill>
          <a:blip r:embed="rId2"/>
          <a:stretch>
            <a:fillRect/>
          </a:stretch>
        </p:blipFill>
        <p:spPr>
          <a:xfrm>
            <a:off x="990283" y="1292543"/>
            <a:ext cx="4463415" cy="2376805"/>
          </a:xfrm>
          <a:prstGeom prst="rect">
            <a:avLst/>
          </a:prstGeom>
          <a:noFill/>
          <a:ln>
            <a:noFill/>
          </a:ln>
        </p:spPr>
      </p:pic>
      <p:pic>
        <p:nvPicPr>
          <p:cNvPr id="77" name="Picture 9"/>
          <p:cNvPicPr>
            <a:picLocks noChangeAspect="1"/>
          </p:cNvPicPr>
          <p:nvPr/>
        </p:nvPicPr>
        <p:blipFill>
          <a:blip r:embed="rId3"/>
          <a:stretch>
            <a:fillRect/>
          </a:stretch>
        </p:blipFill>
        <p:spPr>
          <a:xfrm>
            <a:off x="6474778" y="1292860"/>
            <a:ext cx="4643755" cy="2468880"/>
          </a:xfrm>
          <a:prstGeom prst="rect">
            <a:avLst/>
          </a:prstGeom>
          <a:noFill/>
          <a:ln>
            <a:noFill/>
          </a:ln>
        </p:spPr>
      </p:pic>
      <p:pic>
        <p:nvPicPr>
          <p:cNvPr id="81" name="Picture 13"/>
          <p:cNvPicPr>
            <a:picLocks noChangeAspect="1"/>
          </p:cNvPicPr>
          <p:nvPr/>
        </p:nvPicPr>
        <p:blipFill>
          <a:blip r:embed="rId4"/>
          <a:stretch>
            <a:fillRect/>
          </a:stretch>
        </p:blipFill>
        <p:spPr>
          <a:xfrm>
            <a:off x="990600" y="3902075"/>
            <a:ext cx="4488180" cy="2388235"/>
          </a:xfrm>
          <a:prstGeom prst="rect">
            <a:avLst/>
          </a:prstGeom>
          <a:noFill/>
          <a:ln>
            <a:noFill/>
          </a:ln>
        </p:spPr>
      </p:pic>
      <p:pic>
        <p:nvPicPr>
          <p:cNvPr id="78" name="Picture 10"/>
          <p:cNvPicPr>
            <a:picLocks noChangeAspect="1"/>
          </p:cNvPicPr>
          <p:nvPr/>
        </p:nvPicPr>
        <p:blipFill>
          <a:blip r:embed="rId5"/>
          <a:stretch>
            <a:fillRect/>
          </a:stretch>
        </p:blipFill>
        <p:spPr>
          <a:xfrm>
            <a:off x="6475095" y="3881438"/>
            <a:ext cx="4683760" cy="2494915"/>
          </a:xfrm>
          <a:prstGeom prst="rect">
            <a:avLst/>
          </a:prstGeom>
          <a:noFill/>
          <a:ln>
            <a:noFill/>
          </a:ln>
        </p:spPr>
      </p:pic>
      <p:sp>
        <p:nvSpPr>
          <p:cNvPr id="2" name="Text Box 1"/>
          <p:cNvSpPr txBox="1"/>
          <p:nvPr/>
        </p:nvSpPr>
        <p:spPr>
          <a:xfrm>
            <a:off x="899160" y="525780"/>
            <a:ext cx="9365615" cy="460375"/>
          </a:xfrm>
          <a:prstGeom prst="rect">
            <a:avLst/>
          </a:prstGeom>
          <a:noFill/>
        </p:spPr>
        <p:txBody>
          <a:bodyPr wrap="square" rtlCol="0" anchor="t">
            <a:spAutoFit/>
          </a:bodyPr>
          <a:p>
            <a:pPr algn="just"/>
            <a:r>
              <a:rPr lang="en-IN" altLang="en-US" sz="2400" b="1">
                <a:latin typeface="Times New Roman" panose="02020603050405020304" charset="0"/>
                <a:cs typeface="Times New Roman" panose="02020603050405020304" charset="0"/>
                <a:sym typeface="+mn-ea"/>
              </a:rPr>
              <a:t>PROJECT EXECUTION SCREENSHOTS (Teacher Side)</a:t>
            </a:r>
            <a:r>
              <a:rPr lang="en-US" sz="2400" b="1">
                <a:latin typeface="Times New Roman" panose="02020603050405020304" charset="0"/>
                <a:cs typeface="Times New Roman" panose="02020603050405020304" charset="0"/>
                <a:sym typeface="+mn-ea"/>
              </a:rPr>
              <a:t> :</a:t>
            </a:r>
            <a:endParaRPr lang="en-US" sz="2400" b="1">
              <a:latin typeface="Times New Roman" panose="02020603050405020304" charset="0"/>
              <a:cs typeface="Times New Roman" panose="0202060305040502030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pic>
        <p:nvPicPr>
          <p:cNvPr id="7" name="Picture 1"/>
          <p:cNvPicPr>
            <a:picLocks noChangeAspect="1"/>
          </p:cNvPicPr>
          <p:nvPr/>
        </p:nvPicPr>
        <p:blipFill>
          <a:blip r:embed="rId2"/>
          <a:stretch>
            <a:fillRect/>
          </a:stretch>
        </p:blipFill>
        <p:spPr>
          <a:xfrm>
            <a:off x="921703" y="762635"/>
            <a:ext cx="4704715" cy="2500630"/>
          </a:xfrm>
          <a:prstGeom prst="rect">
            <a:avLst/>
          </a:prstGeom>
          <a:noFill/>
          <a:ln>
            <a:noFill/>
          </a:ln>
        </p:spPr>
      </p:pic>
      <p:pic>
        <p:nvPicPr>
          <p:cNvPr id="82" name="Picture 14"/>
          <p:cNvPicPr>
            <a:picLocks noChangeAspect="1"/>
          </p:cNvPicPr>
          <p:nvPr/>
        </p:nvPicPr>
        <p:blipFill>
          <a:blip r:embed="rId3"/>
          <a:stretch>
            <a:fillRect/>
          </a:stretch>
        </p:blipFill>
        <p:spPr>
          <a:xfrm>
            <a:off x="6322060" y="762635"/>
            <a:ext cx="4585335" cy="2578735"/>
          </a:xfrm>
          <a:prstGeom prst="rect">
            <a:avLst/>
          </a:prstGeom>
          <a:noFill/>
          <a:ln>
            <a:noFill/>
          </a:ln>
        </p:spPr>
      </p:pic>
      <p:pic>
        <p:nvPicPr>
          <p:cNvPr id="83" name="Picture 15"/>
          <p:cNvPicPr>
            <a:picLocks noChangeAspect="1"/>
          </p:cNvPicPr>
          <p:nvPr/>
        </p:nvPicPr>
        <p:blipFill>
          <a:blip r:embed="rId4"/>
          <a:stretch>
            <a:fillRect/>
          </a:stretch>
        </p:blipFill>
        <p:spPr>
          <a:xfrm>
            <a:off x="922020" y="3641725"/>
            <a:ext cx="4697095" cy="2633980"/>
          </a:xfrm>
          <a:prstGeom prst="rect">
            <a:avLst/>
          </a:prstGeom>
          <a:noFill/>
          <a:ln>
            <a:noFill/>
          </a:ln>
        </p:spPr>
      </p:pic>
      <p:pic>
        <p:nvPicPr>
          <p:cNvPr id="84" name="Picture 16"/>
          <p:cNvPicPr>
            <a:picLocks noChangeAspect="1"/>
          </p:cNvPicPr>
          <p:nvPr/>
        </p:nvPicPr>
        <p:blipFill>
          <a:blip r:embed="rId5"/>
          <a:stretch>
            <a:fillRect/>
          </a:stretch>
        </p:blipFill>
        <p:spPr>
          <a:xfrm>
            <a:off x="6322060" y="3641725"/>
            <a:ext cx="4677410" cy="26339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597218"/>
            <a:ext cx="10721975" cy="5663565"/>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CONCLUSION</a:t>
            </a:r>
            <a:r>
              <a:rPr lang="en-US" sz="2400" b="1">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The conclusion of this project focuses on integrating a full-stack application, combining a React front end with a Node.js and Express back end, connected to a MongoDB database. By implementing modular code structure, secure authentication, and efficient data handling, this project successfully delivers an online learning platform (OLP) that allows different user roles—admin, teacher, and student—to manage and access course-related functionalities.</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Through the integration of various tools and libraries like </a:t>
            </a:r>
            <a:r>
              <a:rPr lang="en-US" sz="2400" b="1">
                <a:latin typeface="Times New Roman" panose="02020603050405020304" charset="0"/>
                <a:cs typeface="Times New Roman" panose="02020603050405020304" charset="0"/>
              </a:rPr>
              <a:t>Axios</a:t>
            </a:r>
            <a:r>
              <a:rPr lang="en-US" sz="2400">
                <a:latin typeface="Times New Roman" panose="02020603050405020304" charset="0"/>
                <a:cs typeface="Times New Roman" panose="02020603050405020304" charset="0"/>
              </a:rPr>
              <a:t> for HTTP requests, </a:t>
            </a:r>
            <a:r>
              <a:rPr lang="en-US" sz="2400" b="1">
                <a:latin typeface="Times New Roman" panose="02020603050405020304" charset="0"/>
                <a:cs typeface="Times New Roman" panose="02020603050405020304" charset="0"/>
              </a:rPr>
              <a:t>Multer</a:t>
            </a:r>
            <a:r>
              <a:rPr lang="en-US" sz="2400">
                <a:latin typeface="Times New Roman" panose="02020603050405020304" charset="0"/>
                <a:cs typeface="Times New Roman" panose="02020603050405020304" charset="0"/>
              </a:rPr>
              <a:t> for handling file uploads, </a:t>
            </a:r>
            <a:r>
              <a:rPr lang="en-US" sz="2400" b="1">
                <a:latin typeface="Times New Roman" panose="02020603050405020304" charset="0"/>
                <a:cs typeface="Times New Roman" panose="02020603050405020304" charset="0"/>
              </a:rPr>
              <a:t>JWT</a:t>
            </a:r>
            <a:r>
              <a:rPr lang="en-US" sz="2400">
                <a:latin typeface="Times New Roman" panose="02020603050405020304" charset="0"/>
                <a:cs typeface="Times New Roman" panose="02020603050405020304" charset="0"/>
              </a:rPr>
              <a:t> for authentication, and </a:t>
            </a:r>
            <a:r>
              <a:rPr lang="en-US" sz="2400" b="1">
                <a:latin typeface="Times New Roman" panose="02020603050405020304" charset="0"/>
                <a:cs typeface="Times New Roman" panose="02020603050405020304" charset="0"/>
              </a:rPr>
              <a:t>Mongoose</a:t>
            </a:r>
            <a:r>
              <a:rPr lang="en-US" sz="2400">
                <a:latin typeface="Times New Roman" panose="02020603050405020304" charset="0"/>
                <a:cs typeface="Times New Roman" panose="02020603050405020304" charset="0"/>
              </a:rPr>
              <a:t> for database management, the platform provides a seamless and responsive user experience. Additionally, security measures, such as using </a:t>
            </a:r>
            <a:r>
              <a:rPr lang="en-US" sz="2400" b="1">
                <a:latin typeface="Times New Roman" panose="02020603050405020304" charset="0"/>
                <a:cs typeface="Times New Roman" panose="02020603050405020304" charset="0"/>
              </a:rPr>
              <a:t>bcryptjs</a:t>
            </a:r>
            <a:r>
              <a:rPr lang="en-US" sz="2400">
                <a:latin typeface="Times New Roman" panose="02020603050405020304" charset="0"/>
                <a:cs typeface="Times New Roman" panose="02020603050405020304" charset="0"/>
              </a:rPr>
              <a:t> for password hashing and </a:t>
            </a:r>
            <a:r>
              <a:rPr lang="en-US" sz="2400" b="1">
                <a:latin typeface="Times New Roman" panose="02020603050405020304" charset="0"/>
                <a:cs typeface="Times New Roman" panose="02020603050405020304" charset="0"/>
              </a:rPr>
              <a:t>CORS</a:t>
            </a:r>
            <a:r>
              <a:rPr lang="en-US" sz="2400">
                <a:latin typeface="Times New Roman" panose="02020603050405020304" charset="0"/>
                <a:cs typeface="Times New Roman" panose="02020603050405020304" charset="0"/>
              </a:rPr>
              <a:t> for controlling cross-origin access, enhance the robustness and integrity of the system.</a:t>
            </a:r>
            <a:endParaRPr lang="en-US" sz="24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013" y="961708"/>
            <a:ext cx="10721975" cy="4934585"/>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DEMO LINKS</a:t>
            </a:r>
            <a:r>
              <a:rPr lang="en-US" sz="2400" b="1">
                <a:latin typeface="Times New Roman" panose="02020603050405020304" charset="0"/>
                <a:cs typeface="Times New Roman" panose="02020603050405020304" charset="0"/>
              </a:rPr>
              <a:t> :</a:t>
            </a:r>
            <a:endParaRPr lang="en-US" sz="2400" b="1">
              <a:latin typeface="Times New Roman" panose="02020603050405020304" charset="0"/>
              <a:cs typeface="Times New Roman" panose="02020603050405020304" charset="0"/>
            </a:endParaRPr>
          </a:p>
          <a:p>
            <a:pPr algn="just"/>
            <a:endParaRPr lang="en-US" sz="2400" b="1">
              <a:latin typeface="Times New Roman" panose="02020603050405020304" charset="0"/>
              <a:cs typeface="Times New Roman" panose="02020603050405020304" charset="0"/>
            </a:endParaRPr>
          </a:p>
          <a:p>
            <a:pPr algn="just"/>
            <a:r>
              <a:rPr lang="en-IN" altLang="en-US" sz="2400" b="1">
                <a:latin typeface="Times New Roman" panose="02020603050405020304" charset="0"/>
                <a:cs typeface="Times New Roman" panose="02020603050405020304" charset="0"/>
              </a:rPr>
              <a:t>Github Link : </a:t>
            </a:r>
            <a:r>
              <a:rPr lang="en-IN" altLang="en-US" sz="2400" b="1">
                <a:latin typeface="Times New Roman" panose="02020603050405020304" charset="0"/>
                <a:cs typeface="Times New Roman" panose="02020603050405020304" charset="0"/>
                <a:hlinkClick r:id="rId2" tooltip="" action="ppaction://hlinkfile"/>
              </a:rPr>
              <a:t>https://github.com/sridevis15/Online-learning-platform</a:t>
            </a:r>
            <a:endParaRPr lang="en-IN" altLang="en-US" sz="2400" b="1">
              <a:latin typeface="Times New Roman" panose="02020603050405020304" charset="0"/>
              <a:cs typeface="Times New Roman" panose="02020603050405020304" charset="0"/>
            </a:endParaRPr>
          </a:p>
          <a:p>
            <a:pPr algn="just"/>
            <a:endParaRPr lang="en-IN" altLang="en-US" sz="2400" b="1">
              <a:latin typeface="Times New Roman" panose="02020603050405020304" charset="0"/>
              <a:cs typeface="Times New Roman" panose="02020603050405020304" charset="0"/>
            </a:endParaRPr>
          </a:p>
          <a:p>
            <a:pPr algn="l"/>
            <a:r>
              <a:rPr lang="en-IN" altLang="en-US" sz="2400" b="1">
                <a:latin typeface="Times New Roman" panose="02020603050405020304" charset="0"/>
                <a:cs typeface="Times New Roman" panose="02020603050405020304" charset="0"/>
              </a:rPr>
              <a:t>Demo Video Link : </a:t>
            </a:r>
            <a:r>
              <a:rPr lang="en-IN" altLang="en-US" sz="2400" b="1">
                <a:latin typeface="Times New Roman" panose="02020603050405020304" charset="0"/>
                <a:cs typeface="Times New Roman" panose="02020603050405020304" charset="0"/>
                <a:hlinkClick r:id="rId3" tooltip="" action="ppaction://hlinkfile"/>
              </a:rPr>
              <a:t>https://drive.google.com/file/d/1n2PcdCdaP-p_hvV3JMoqLepB3Q6GrMuX/view?usp=drive_link</a:t>
            </a:r>
            <a:endParaRPr lang="en-IN" altLang="en-US" sz="2400" b="1">
              <a:latin typeface="Times New Roman" panose="02020603050405020304" charset="0"/>
              <a:cs typeface="Times New Roman" panose="02020603050405020304" charset="0"/>
              <a:hlinkClick r:id="rId3" tooltip="" action="ppaction://hlinkfile"/>
            </a:endParaRPr>
          </a:p>
          <a:p>
            <a:pPr algn="l"/>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4" name="矩形 3"/>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9" name="稻壳天启设计原创模板"/>
          <p:cNvSpPr txBox="1"/>
          <p:nvPr/>
        </p:nvSpPr>
        <p:spPr>
          <a:xfrm>
            <a:off x="3168333" y="2829560"/>
            <a:ext cx="5855335" cy="1198880"/>
          </a:xfrm>
          <a:prstGeom prst="rect">
            <a:avLst/>
          </a:prstGeom>
          <a:noFill/>
          <a:ln w="9525">
            <a:noFill/>
          </a:ln>
          <a:effectLst>
            <a:outerShdw blurRad="50800" dist="50800" dir="5400000" sx="1000" sy="1000" algn="ctr" rotWithShape="0">
              <a:srgbClr val="000000"/>
            </a:outerShdw>
          </a:effectLst>
        </p:spPr>
        <p:txBody>
          <a:bodyPr wrap="none" anchor="t">
            <a:spAutoFit/>
            <a:scene3d>
              <a:camera prst="orthographicFront"/>
              <a:lightRig rig="threePt" dir="t"/>
            </a:scene3d>
          </a:bodyPr>
          <a:lstStyle/>
          <a:p>
            <a:pPr algn="ctr">
              <a:buFont typeface="Arial" panose="020B0604020202020204" pitchFamily="34" charset="0"/>
            </a:pPr>
            <a:r>
              <a:rPr lang="en-US" altLang="zh-CN" sz="7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72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THANK</a:t>
            </a:r>
            <a:r>
              <a:rPr lang="en-IN" altLang="en-US" sz="72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YOU</a:t>
            </a:r>
            <a:endParaRPr lang="en-IN" altLang="en-US" sz="72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0"/>
            <a:ext cx="12192000" cy="6858000"/>
            <a:chOff x="0" y="0"/>
            <a:chExt cx="12192000" cy="6858000"/>
          </a:xfrm>
        </p:grpSpPr>
        <p:grpSp>
          <p:nvGrpSpPr>
            <p:cNvPr id="31" name="组合 30"/>
            <p:cNvGrpSpPr/>
            <p:nvPr/>
          </p:nvGrpSpPr>
          <p:grpSpPr>
            <a:xfrm>
              <a:off x="0" y="0"/>
              <a:ext cx="12192000" cy="6858000"/>
              <a:chOff x="0" y="0"/>
              <a:chExt cx="12192000" cy="6858000"/>
            </a:xfrm>
          </p:grpSpPr>
          <p:pic>
            <p:nvPicPr>
              <p:cNvPr id="33"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34" name="矩形 33"/>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32" name="矩形: 圆角 31"/>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330" y="802323"/>
            <a:ext cx="10721975" cy="5253355"/>
          </a:xfrm>
          <a:prstGeom prst="rect">
            <a:avLst/>
          </a:prstGeom>
          <a:noFill/>
        </p:spPr>
        <p:txBody>
          <a:bodyPr wrap="square" rtlCol="0">
            <a:noAutofit/>
          </a:bodyPr>
          <a:p>
            <a:pPr algn="just"/>
            <a:r>
              <a:rPr lang="en-IN" altLang="en-US" sz="2400" b="1">
                <a:latin typeface="Times New Roman" panose="02020603050405020304" charset="0"/>
                <a:cs typeface="Times New Roman" panose="02020603050405020304" charset="0"/>
              </a:rPr>
              <a:t>INTRODUCTION</a:t>
            </a:r>
            <a:r>
              <a:rPr lang="en-US" sz="2400" b="1">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algn="just"/>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In recent years, the demand for online education has surged, driven by the need for flexible, accessible, and diverse learning options that cater to different schedules, locations, and learning preferences. </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a:latin typeface="Times New Roman" panose="02020603050405020304" charset="0"/>
                <a:cs typeface="Times New Roman" panose="02020603050405020304" charset="0"/>
              </a:rPr>
              <a:t>An Online Learning Platform (OLP) is a digital system designed to meet this demand, providing a comprehensive educational environment that allows users to engage with content, track progress, and gain certification for completing courses. </a:t>
            </a:r>
            <a:endParaRPr lang="en-US" sz="240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400">
                <a:latin typeface="Times New Roman" panose="02020603050405020304" charset="0"/>
                <a:cs typeface="Times New Roman" panose="02020603050405020304" charset="0"/>
              </a:rPr>
              <a:t>It is b</a:t>
            </a:r>
            <a:r>
              <a:rPr lang="en-US" sz="2400">
                <a:latin typeface="Times New Roman" panose="02020603050405020304" charset="0"/>
                <a:cs typeface="Times New Roman" panose="02020603050405020304" charset="0"/>
              </a:rPr>
              <a:t>uilt using the MERN stack, OLP leverages MongoDB for data storage, Express.js for server-side functionality, React for a dynamic front-end interface, and Node.js for back-end development, ensuring a scalable, efficient, and responsive learning platform.</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0"/>
            <a:ext cx="12192000" cy="6858000"/>
            <a:chOff x="0" y="0"/>
            <a:chExt cx="12192000" cy="6858000"/>
          </a:xfrm>
        </p:grpSpPr>
        <p:grpSp>
          <p:nvGrpSpPr>
            <p:cNvPr id="25" name="组合 24"/>
            <p:cNvGrpSpPr/>
            <p:nvPr/>
          </p:nvGrpSpPr>
          <p:grpSpPr>
            <a:xfrm>
              <a:off x="0" y="0"/>
              <a:ext cx="12192000" cy="6858000"/>
              <a:chOff x="0" y="0"/>
              <a:chExt cx="12192000" cy="6858000"/>
            </a:xfrm>
          </p:grpSpPr>
          <p:pic>
            <p:nvPicPr>
              <p:cNvPr id="27"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8" name="矩形 27"/>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6" name="矩形: 圆角 25"/>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7" name="Text Box 6"/>
          <p:cNvSpPr txBox="1"/>
          <p:nvPr/>
        </p:nvSpPr>
        <p:spPr>
          <a:xfrm>
            <a:off x="735330" y="998220"/>
            <a:ext cx="10732770" cy="4861560"/>
          </a:xfrm>
          <a:prstGeom prst="rect">
            <a:avLst/>
          </a:prstGeom>
          <a:noFill/>
        </p:spPr>
        <p:txBody>
          <a:bodyPr wrap="square" rtlCol="0">
            <a:noAutofit/>
          </a:bodyPr>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OLP is built with a </a:t>
            </a:r>
            <a:r>
              <a:rPr sz="2400" b="1">
                <a:latin typeface="Times New Roman" panose="02020603050405020304" charset="0"/>
                <a:cs typeface="Times New Roman" panose="02020603050405020304" charset="0"/>
              </a:rPr>
              <a:t>focus on accessibility and interactivity,</a:t>
            </a:r>
            <a:r>
              <a:rPr sz="2400">
                <a:latin typeface="Times New Roman" panose="02020603050405020304" charset="0"/>
                <a:cs typeface="Times New Roman" panose="02020603050405020304" charset="0"/>
              </a:rPr>
              <a:t> allowing learners of all backgrounds and technical proficiency to navigate the platform easily. It supports features like course enrollment, self-paced learning, discussion forums, live webinars, and progress tracking. </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With roles for students, instructors, and administrators, OLP provides a structured yet adaptable framework for managing and delivering educational content, enhancing the learning experience, and supporting instructors in content management and user engagement. </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This documentation outlines the technical architecture, functional requirements, and user workflows of OLP, emphasizing how it integrates with modern educational needs to foster a robust online learning community.</a:t>
            </a:r>
            <a:endParaRPr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0" y="0"/>
            <a:ext cx="12192000" cy="6858000"/>
            <a:chOff x="0" y="0"/>
            <a:chExt cx="12192000" cy="6858000"/>
          </a:xfrm>
        </p:grpSpPr>
        <p:grpSp>
          <p:nvGrpSpPr>
            <p:cNvPr id="80" name="组合 79"/>
            <p:cNvGrpSpPr/>
            <p:nvPr/>
          </p:nvGrpSpPr>
          <p:grpSpPr>
            <a:xfrm>
              <a:off x="0" y="0"/>
              <a:ext cx="12192000" cy="6858000"/>
              <a:chOff x="0" y="0"/>
              <a:chExt cx="12192000" cy="6858000"/>
            </a:xfrm>
          </p:grpSpPr>
          <p:pic>
            <p:nvPicPr>
              <p:cNvPr id="82"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83" name="矩形 82"/>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81" name="矩形: 圆角 80"/>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Arial" panose="020B0604020202020204" pitchFamily="34" charset="0"/>
              </a:endParaRPr>
            </a:p>
          </p:txBody>
        </p:sp>
      </p:grpSp>
      <p:sp>
        <p:nvSpPr>
          <p:cNvPr id="2" name="Text Box 1"/>
          <p:cNvSpPr txBox="1"/>
          <p:nvPr/>
        </p:nvSpPr>
        <p:spPr>
          <a:xfrm>
            <a:off x="735330" y="487363"/>
            <a:ext cx="10753090" cy="5883275"/>
          </a:xfrm>
          <a:prstGeom prst="rect">
            <a:avLst/>
          </a:prstGeom>
          <a:noFill/>
        </p:spPr>
        <p:txBody>
          <a:bodyPr wrap="square" rtlCol="0">
            <a:noAutofit/>
          </a:bodyPr>
          <a:p>
            <a:pPr indent="0" algn="just">
              <a:buFont typeface="Arial" panose="020B0604020202020204" pitchFamily="34" charset="0"/>
              <a:buNone/>
            </a:pPr>
            <a:r>
              <a:rPr sz="2400" b="1">
                <a:latin typeface="Times New Roman" panose="02020603050405020304" charset="0"/>
                <a:cs typeface="Times New Roman" panose="02020603050405020304" charset="0"/>
              </a:rPr>
              <a:t>PURPOSE :</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To provide a centralized online platform that </a:t>
            </a:r>
            <a:r>
              <a:rPr sz="2400" b="1">
                <a:latin typeface="Times New Roman" panose="02020603050405020304" charset="0"/>
                <a:cs typeface="Times New Roman" panose="02020603050405020304" charset="0"/>
              </a:rPr>
              <a:t>facilitates flexible, self-paced learning, accessible to users worldwide</a:t>
            </a:r>
            <a:r>
              <a:rPr sz="2400">
                <a:latin typeface="Times New Roman" panose="02020603050405020304" charset="0"/>
                <a:cs typeface="Times New Roman" panose="02020603050405020304" charset="0"/>
              </a:rPr>
              <a:t>.</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To </a:t>
            </a:r>
            <a:r>
              <a:rPr sz="2400" b="1">
                <a:latin typeface="Times New Roman" panose="02020603050405020304" charset="0"/>
                <a:cs typeface="Times New Roman" panose="02020603050405020304" charset="0"/>
              </a:rPr>
              <a:t>enable users to enroll</a:t>
            </a:r>
            <a:r>
              <a:rPr sz="2400">
                <a:latin typeface="Times New Roman" panose="02020603050405020304" charset="0"/>
                <a:cs typeface="Times New Roman" panose="02020603050405020304" charset="0"/>
              </a:rPr>
              <a:t> in courses, track learning progress, and earn certifications, supporting personal and professional development.</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To offer an interactive and user-friendly interface that allows learners </a:t>
            </a:r>
            <a:r>
              <a:rPr sz="2400" b="1">
                <a:latin typeface="Times New Roman" panose="02020603050405020304" charset="0"/>
                <a:cs typeface="Times New Roman" panose="02020603050405020304" charset="0"/>
              </a:rPr>
              <a:t>to navigate content easily</a:t>
            </a:r>
            <a:r>
              <a:rPr sz="2400">
                <a:latin typeface="Times New Roman" panose="02020603050405020304" charset="0"/>
                <a:cs typeface="Times New Roman" panose="02020603050405020304" charset="0"/>
              </a:rPr>
              <a:t> and engage in discussion forums, live webinars, and assignments.</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To allow administrators to monitor platform operations, manage user activities, and ensure data security and integrity.</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a:latin typeface="Times New Roman" panose="02020603050405020304" charset="0"/>
                <a:cs typeface="Times New Roman" panose="02020603050405020304" charset="0"/>
              </a:rPr>
              <a:t>To create a scalable, efficient, and cost-effective solution for educational institutions and independent educators looking to deliver content online.</a:t>
            </a:r>
            <a:endParaRPr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0"/>
            <a:ext cx="12192000" cy="6858000"/>
            <a:chOff x="0" y="0"/>
            <a:chExt cx="12192000" cy="6858000"/>
          </a:xfrm>
        </p:grpSpPr>
        <p:grpSp>
          <p:nvGrpSpPr>
            <p:cNvPr id="42" name="组合 41"/>
            <p:cNvGrpSpPr/>
            <p:nvPr/>
          </p:nvGrpSpPr>
          <p:grpSpPr>
            <a:xfrm>
              <a:off x="0" y="0"/>
              <a:ext cx="12192000" cy="6858000"/>
              <a:chOff x="0" y="0"/>
              <a:chExt cx="12192000" cy="6858000"/>
            </a:xfrm>
          </p:grpSpPr>
          <p:pic>
            <p:nvPicPr>
              <p:cNvPr id="44"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45" name="矩形 44"/>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3" name="矩形: 圆角 42"/>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735330" y="487363"/>
            <a:ext cx="10753090" cy="5883275"/>
          </a:xfrm>
          <a:prstGeom prst="rect">
            <a:avLst/>
          </a:prstGeom>
          <a:noFill/>
        </p:spPr>
        <p:txBody>
          <a:bodyPr wrap="square" rtlCol="0">
            <a:noAutofit/>
          </a:bodyPr>
          <a:p>
            <a:pPr indent="0" algn="just">
              <a:buFont typeface="Arial" panose="020B0604020202020204" pitchFamily="34" charset="0"/>
              <a:buNone/>
            </a:pPr>
            <a:r>
              <a:rPr lang="en-IN" sz="2400" b="1">
                <a:latin typeface="Times New Roman" panose="02020603050405020304" charset="0"/>
                <a:cs typeface="Times New Roman" panose="02020603050405020304" charset="0"/>
              </a:rPr>
              <a:t>SCOPE</a:t>
            </a:r>
            <a:r>
              <a:rPr sz="2400" b="1">
                <a:latin typeface="Times New Roman" panose="02020603050405020304" charset="0"/>
                <a:cs typeface="Times New Roman" panose="02020603050405020304" charset="0"/>
              </a:rPr>
              <a:t> :</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User Management:</a:t>
            </a:r>
            <a:r>
              <a:rPr sz="2400">
                <a:latin typeface="Times New Roman" panose="02020603050405020304" charset="0"/>
                <a:cs typeface="Times New Roman" panose="02020603050405020304" charset="0"/>
              </a:rPr>
              <a:t> Support user roles for students, instructors, and administrators, including registration, login, and profile management.</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Course Management:</a:t>
            </a:r>
            <a:r>
              <a:rPr sz="2400">
                <a:latin typeface="Times New Roman" panose="02020603050405020304" charset="0"/>
                <a:cs typeface="Times New Roman" panose="02020603050405020304" charset="0"/>
              </a:rPr>
              <a:t> Enable instructors to create, update, organize, and publish course materials such as video lectures, assignments, and reading materials.</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Interactivity Tools:</a:t>
            </a:r>
            <a:r>
              <a:rPr sz="2400">
                <a:latin typeface="Times New Roman" panose="02020603050405020304" charset="0"/>
                <a:cs typeface="Times New Roman" panose="02020603050405020304" charset="0"/>
              </a:rPr>
              <a:t> Offer discussion forums, chat rooms, and live webinar functionality to foster communication between students and instructors.</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Progress Tracking:</a:t>
            </a:r>
            <a:r>
              <a:rPr sz="2400">
                <a:latin typeface="Times New Roman" panose="02020603050405020304" charset="0"/>
                <a:cs typeface="Times New Roman" panose="02020603050405020304" charset="0"/>
              </a:rPr>
              <a:t> Implement features for learners to monitor their course progress and revisit content as needed.</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Certification:</a:t>
            </a:r>
            <a:r>
              <a:rPr sz="2400">
                <a:latin typeface="Times New Roman" panose="02020603050405020304" charset="0"/>
                <a:cs typeface="Times New Roman" panose="02020603050405020304" charset="0"/>
              </a:rPr>
              <a:t> Issue digital certificates upon course completion to recognize student achievement and skill acquisition.</a:t>
            </a:r>
            <a:endParaRPr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mc:Choice>
    <mc:Fallback>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0" y="0"/>
            <a:ext cx="12192000" cy="6858000"/>
            <a:chOff x="0" y="0"/>
            <a:chExt cx="12192000" cy="6858000"/>
          </a:xfrm>
        </p:grpSpPr>
        <p:grpSp>
          <p:nvGrpSpPr>
            <p:cNvPr id="66" name="组合 65"/>
            <p:cNvGrpSpPr/>
            <p:nvPr/>
          </p:nvGrpSpPr>
          <p:grpSpPr>
            <a:xfrm>
              <a:off x="0" y="0"/>
              <a:ext cx="12192000" cy="6858000"/>
              <a:chOff x="0" y="0"/>
              <a:chExt cx="12192000" cy="6858000"/>
            </a:xfrm>
          </p:grpSpPr>
          <p:pic>
            <p:nvPicPr>
              <p:cNvPr id="68"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87" name="矩形 8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67" name="矩形: 圆角 66"/>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735330" y="976948"/>
            <a:ext cx="10774680" cy="4904105"/>
          </a:xfrm>
          <a:prstGeom prst="rect">
            <a:avLst/>
          </a:prstGeom>
          <a:noFill/>
        </p:spPr>
        <p:txBody>
          <a:bodyPr wrap="square" rtlCol="0">
            <a:noAutofit/>
          </a:bodyPr>
          <a:p>
            <a:pPr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Payment and Subscription Options:</a:t>
            </a:r>
            <a:r>
              <a:rPr sz="2400">
                <a:latin typeface="Times New Roman" panose="02020603050405020304" charset="0"/>
                <a:cs typeface="Times New Roman" panose="02020603050405020304" charset="0"/>
              </a:rPr>
              <a:t> Provide a payment gateway for paid courses, offering both one-time purchases and subscription models.</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Cross-Device Accessibility:</a:t>
            </a:r>
            <a:r>
              <a:rPr sz="2400">
                <a:latin typeface="Times New Roman" panose="02020603050405020304" charset="0"/>
                <a:cs typeface="Times New Roman" panose="02020603050405020304" charset="0"/>
              </a:rPr>
              <a:t> Ensure compatibility across various devices (PCs, tablets, smartphones) to allow access from any location with an internet connection.</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Front-end &amp; Back-end Integration:</a:t>
            </a:r>
            <a:r>
              <a:rPr sz="2400">
                <a:latin typeface="Times New Roman" panose="02020603050405020304" charset="0"/>
                <a:cs typeface="Times New Roman" panose="02020603050405020304" charset="0"/>
              </a:rPr>
              <a:t> Leverage MERN stack for efficient front-end and back-end communication and database management.</a:t>
            </a: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sz="24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sz="2400" b="1">
                <a:latin typeface="Times New Roman" panose="02020603050405020304" charset="0"/>
                <a:cs typeface="Times New Roman" panose="02020603050405020304" charset="0"/>
              </a:rPr>
              <a:t>Admin Panel:</a:t>
            </a:r>
            <a:r>
              <a:rPr sz="2400">
                <a:latin typeface="Times New Roman" panose="02020603050405020304" charset="0"/>
                <a:cs typeface="Times New Roman" panose="02020603050405020304" charset="0"/>
              </a:rPr>
              <a:t> Include an administrative dashboard for monitoring user activity, managing course listings, and handling platform maintenance tasks.</a:t>
            </a:r>
            <a:endParaRPr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23" name="组合 22"/>
          <p:cNvGrpSpPr/>
          <p:nvPr/>
        </p:nvGrpSpPr>
        <p:grpSpPr>
          <a:xfrm>
            <a:off x="0" y="-12700"/>
            <a:ext cx="12192000" cy="6858000"/>
            <a:chOff x="0" y="0"/>
            <a:chExt cx="12192000" cy="6858000"/>
          </a:xfrm>
        </p:grpSpPr>
        <p:grpSp>
          <p:nvGrpSpPr>
            <p:cNvPr id="24" name="组合 23"/>
            <p:cNvGrpSpPr/>
            <p:nvPr/>
          </p:nvGrpSpPr>
          <p:grpSpPr>
            <a:xfrm>
              <a:off x="0" y="0"/>
              <a:ext cx="12192000" cy="6858000"/>
              <a:chOff x="0" y="0"/>
              <a:chExt cx="12192000" cy="6858000"/>
            </a:xfrm>
          </p:grpSpPr>
          <p:pic>
            <p:nvPicPr>
              <p:cNvPr id="26"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27" name="矩形 26"/>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5" name="矩形: 圆角 24"/>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5" name="Text Box 4"/>
          <p:cNvSpPr txBox="1"/>
          <p:nvPr/>
        </p:nvSpPr>
        <p:spPr>
          <a:xfrm>
            <a:off x="735013" y="802323"/>
            <a:ext cx="10721975" cy="5253355"/>
          </a:xfrm>
          <a:prstGeom prst="rect">
            <a:avLst/>
          </a:prstGeom>
          <a:noFill/>
        </p:spPr>
        <p:txBody>
          <a:bodyPr wrap="square" rtlCol="0">
            <a:noAutofit/>
          </a:bodyPr>
          <a:p>
            <a:pPr algn="just"/>
            <a:r>
              <a:rPr lang="en-US" sz="2400" b="1">
                <a:latin typeface="Times New Roman" panose="02020603050405020304" charset="0"/>
                <a:cs typeface="Times New Roman" panose="02020603050405020304" charset="0"/>
              </a:rPr>
              <a:t>SYSTEM REQUIRMENTS :</a:t>
            </a:r>
            <a:endParaRPr lang="en-US" sz="2400" b="1">
              <a:latin typeface="Times New Roman" panose="02020603050405020304" charset="0"/>
              <a:cs typeface="Times New Roman" panose="02020603050405020304" charset="0"/>
            </a:endParaRPr>
          </a:p>
          <a:p>
            <a:pPr algn="just"/>
            <a:r>
              <a:rPr lang="en-IN" altLang="en-US" sz="800" b="1">
                <a:latin typeface="Times New Roman" panose="02020603050405020304" charset="0"/>
                <a:cs typeface="Times New Roman" panose="02020603050405020304" charset="0"/>
              </a:rPr>
              <a:t> </a:t>
            </a:r>
            <a:endParaRPr lang="en-US" sz="800" b="1">
              <a:latin typeface="Times New Roman" panose="02020603050405020304" charset="0"/>
              <a:cs typeface="Times New Roman" panose="02020603050405020304" charset="0"/>
            </a:endParaRPr>
          </a:p>
          <a:p>
            <a:pPr marL="342900" indent="-342900" algn="just">
              <a:buFont typeface="Wingdings" panose="05000000000000000000" charset="0"/>
              <a:buChar char="v"/>
            </a:pPr>
            <a:r>
              <a:rPr lang="en-US" sz="2200" b="1" u="sng">
                <a:latin typeface="Times New Roman" panose="02020603050405020304" charset="0"/>
                <a:cs typeface="Times New Roman" panose="02020603050405020304" charset="0"/>
              </a:rPr>
              <a:t>HARDWARE</a:t>
            </a:r>
            <a:r>
              <a:rPr lang="en-US" sz="2200" b="1">
                <a:latin typeface="Times New Roman" panose="02020603050405020304" charset="0"/>
                <a:cs typeface="Times New Roman" panose="02020603050405020304" charset="0"/>
              </a:rPr>
              <a:t> :</a:t>
            </a:r>
            <a:endParaRPr lang="en-US" sz="2200" b="1">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000" b="1">
                <a:latin typeface="Times New Roman" panose="02020603050405020304" charset="0"/>
                <a:cs typeface="Times New Roman" panose="02020603050405020304" charset="0"/>
              </a:rPr>
              <a:t>Operating System :</a:t>
            </a:r>
            <a:r>
              <a:rPr lang="en-US" sz="2000">
                <a:latin typeface="Times New Roman" panose="02020603050405020304" charset="0"/>
                <a:cs typeface="Times New Roman" panose="02020603050405020304" charset="0"/>
              </a:rPr>
              <a:t> Windows 8 or higher</a:t>
            </a:r>
            <a:endParaRPr lang="en-US" sz="20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000" b="1">
                <a:latin typeface="Times New Roman" panose="02020603050405020304" charset="0"/>
                <a:cs typeface="Times New Roman" panose="02020603050405020304" charset="0"/>
              </a:rPr>
              <a:t>RAM :</a:t>
            </a:r>
            <a:r>
              <a:rPr lang="en-US" sz="2000">
                <a:latin typeface="Times New Roman" panose="02020603050405020304" charset="0"/>
                <a:cs typeface="Times New Roman" panose="02020603050405020304" charset="0"/>
              </a:rPr>
              <a:t> 4GB or more (8GB recommended for smooth development </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experience)</a:t>
            </a:r>
            <a:endParaRPr lang="en-US" sz="2000">
              <a:latin typeface="Times New Roman" panose="02020603050405020304" charset="0"/>
              <a:cs typeface="Times New Roman" panose="02020603050405020304" charset="0"/>
            </a:endParaRPr>
          </a:p>
          <a:p>
            <a:pPr lvl="1" indent="0" algn="just">
              <a:buFont typeface="Wingdings" panose="05000000000000000000" charset="0"/>
              <a:buNone/>
            </a:pPr>
            <a:endParaRPr lang="en-US" sz="1400">
              <a:latin typeface="Times New Roman" panose="02020603050405020304" charset="0"/>
              <a:cs typeface="Times New Roman" panose="02020603050405020304" charset="0"/>
            </a:endParaRPr>
          </a:p>
          <a:p>
            <a:pPr marL="342900" indent="-342900" algn="just">
              <a:buFont typeface="Wingdings" panose="05000000000000000000" charset="0"/>
              <a:buChar char="v"/>
            </a:pPr>
            <a:r>
              <a:rPr lang="en-US" sz="2200" b="1" u="sng">
                <a:latin typeface="Times New Roman" panose="02020603050405020304" charset="0"/>
                <a:cs typeface="Times New Roman" panose="02020603050405020304" charset="0"/>
              </a:rPr>
              <a:t>SOFTWARE</a:t>
            </a:r>
            <a:r>
              <a:rPr lang="en-US" sz="2200" b="1">
                <a:latin typeface="Times New Roman" panose="02020603050405020304" charset="0"/>
                <a:cs typeface="Times New Roman" panose="02020603050405020304" charset="0"/>
              </a:rPr>
              <a:t> :</a:t>
            </a:r>
            <a:endParaRPr lang="en-US" sz="2200" b="1">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Node.js :</a:t>
            </a:r>
            <a:r>
              <a:rPr lang="en-US" sz="2000">
                <a:latin typeface="Times New Roman" panose="02020603050405020304" charset="0"/>
                <a:cs typeface="Times New Roman" panose="02020603050405020304" charset="0"/>
              </a:rPr>
              <a:t> LTS version for back-end and front-end development</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MongoDB :</a:t>
            </a:r>
            <a:r>
              <a:rPr lang="en-US" sz="2000">
                <a:latin typeface="Times New Roman" panose="02020603050405020304" charset="0"/>
                <a:cs typeface="Times New Roman" panose="02020603050405020304" charset="0"/>
              </a:rPr>
              <a:t> For database management using MongoDB Atlas or a local instance</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React :</a:t>
            </a:r>
            <a:r>
              <a:rPr lang="en-US" sz="2000">
                <a:latin typeface="Times New Roman" panose="02020603050405020304" charset="0"/>
                <a:cs typeface="Times New Roman" panose="02020603050405020304" charset="0"/>
              </a:rPr>
              <a:t> For front-end framework</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Express.js :</a:t>
            </a:r>
            <a:r>
              <a:rPr lang="en-US" sz="2000">
                <a:latin typeface="Times New Roman" panose="02020603050405020304" charset="0"/>
                <a:cs typeface="Times New Roman" panose="02020603050405020304" charset="0"/>
              </a:rPr>
              <a:t> For back-end framework</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Git :</a:t>
            </a:r>
            <a:r>
              <a:rPr lang="en-US" sz="2000">
                <a:latin typeface="Times New Roman" panose="02020603050405020304" charset="0"/>
                <a:cs typeface="Times New Roman" panose="02020603050405020304" charset="0"/>
              </a:rPr>
              <a:t> Version control</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Code Editor :</a:t>
            </a:r>
            <a:r>
              <a:rPr lang="en-US" sz="2000">
                <a:latin typeface="Times New Roman" panose="02020603050405020304" charset="0"/>
                <a:cs typeface="Times New Roman" panose="02020603050405020304" charset="0"/>
              </a:rPr>
              <a:t> e.g., Visual Studio Code</a:t>
            </a: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Web Browsers :</a:t>
            </a:r>
            <a:r>
              <a:rPr lang="en-US" sz="2000">
                <a:latin typeface="Times New Roman" panose="02020603050405020304" charset="0"/>
                <a:cs typeface="Times New Roman" panose="02020603050405020304" charset="0"/>
              </a:rPr>
              <a:t> Two web browsers installed for testing compatibility (e.g., Chrome and Firefox)</a:t>
            </a:r>
            <a:endParaRPr lang="en-US" sz="2000">
              <a:latin typeface="Times New Roman" panose="02020603050405020304" charset="0"/>
              <a:cs typeface="Times New Roman" panose="02020603050405020304" charset="0"/>
            </a:endParaRPr>
          </a:p>
          <a:p>
            <a:pPr indent="0" algn="just">
              <a:buFont typeface="Wingdings" panose="05000000000000000000" charset="0"/>
              <a:buNone/>
            </a:pPr>
            <a:endParaRPr lang="en-US" sz="2000">
              <a:latin typeface="Times New Roman" panose="02020603050405020304" charset="0"/>
              <a:cs typeface="Times New Roman" panose="02020603050405020304" charset="0"/>
            </a:endParaRPr>
          </a:p>
          <a:p>
            <a:pPr marL="342900" indent="-342900" algn="just">
              <a:buFont typeface="Wingdings" panose="05000000000000000000" charset="0"/>
              <a:buChar char="v"/>
            </a:pPr>
            <a:r>
              <a:rPr lang="en-IN" altLang="en-US" sz="2200" b="1" u="sng">
                <a:latin typeface="Times New Roman" panose="02020603050405020304" charset="0"/>
                <a:cs typeface="Times New Roman" panose="02020603050405020304" charset="0"/>
                <a:sym typeface="+mn-ea"/>
              </a:rPr>
              <a:t>NETWORK</a:t>
            </a:r>
            <a:r>
              <a:rPr lang="en-US" sz="2200" b="1">
                <a:latin typeface="Times New Roman" panose="02020603050405020304" charset="0"/>
                <a:cs typeface="Times New Roman" panose="02020603050405020304" charset="0"/>
                <a:sym typeface="+mn-ea"/>
              </a:rPr>
              <a:t> :</a:t>
            </a:r>
            <a:endParaRPr lang="en-US" sz="2200" b="1">
              <a:latin typeface="Times New Roman" panose="02020603050405020304" charset="0"/>
              <a:cs typeface="Times New Roman" panose="02020603050405020304" charset="0"/>
            </a:endParaRPr>
          </a:p>
          <a:p>
            <a:pPr marL="342900" indent="-342900" algn="just">
              <a:buFont typeface="Wingdings" panose="05000000000000000000" charset="0"/>
              <a:buChar char="ü"/>
            </a:pPr>
            <a:r>
              <a:rPr lang="en-US" sz="2000" b="1">
                <a:latin typeface="Times New Roman" panose="02020603050405020304" charset="0"/>
                <a:cs typeface="Times New Roman" panose="02020603050405020304" charset="0"/>
              </a:rPr>
              <a:t>Bandwidth :</a:t>
            </a:r>
            <a:r>
              <a:rPr lang="en-US" sz="2000">
                <a:latin typeface="Times New Roman" panose="02020603050405020304" charset="0"/>
                <a:cs typeface="Times New Roman" panose="02020603050405020304" charset="0"/>
              </a:rPr>
              <a:t> 30 Mbps</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0" y="0"/>
            <a:ext cx="12192000" cy="6858000"/>
            <a:chOff x="0" y="0"/>
            <a:chExt cx="12192000" cy="6858000"/>
          </a:xfrm>
        </p:grpSpPr>
        <p:grpSp>
          <p:nvGrpSpPr>
            <p:cNvPr id="26" name="组合 25"/>
            <p:cNvGrpSpPr/>
            <p:nvPr/>
          </p:nvGrpSpPr>
          <p:grpSpPr>
            <a:xfrm>
              <a:off x="0" y="0"/>
              <a:ext cx="12192000" cy="6858000"/>
              <a:chOff x="0" y="0"/>
              <a:chExt cx="12192000" cy="6858000"/>
            </a:xfrm>
          </p:grpSpPr>
          <p:pic>
            <p:nvPicPr>
              <p:cNvPr id="28" name="稻壳天启设计原创模板"/>
              <p:cNvPicPr>
                <a:picLocks noChangeAspect="1"/>
              </p:cNvPicPr>
              <p:nvPr/>
            </p:nvPicPr>
            <p:blipFill rotWithShape="1">
              <a:blip r:embed="rId1">
                <a:extLst>
                  <a:ext uri="{28A0092B-C50C-407E-A947-70E740481C1C}">
                    <a14:useLocalDpi xmlns:a14="http://schemas.microsoft.com/office/drawing/2010/main" val="0"/>
                  </a:ext>
                </a:extLst>
              </a:blip>
              <a:srcRect b="1799"/>
              <a:stretch>
                <a:fillRect/>
              </a:stretch>
            </p:blipFill>
            <p:spPr>
              <a:xfrm flipH="1">
                <a:off x="0" y="0"/>
                <a:ext cx="12192000" cy="6858000"/>
              </a:xfrm>
              <a:prstGeom prst="rect">
                <a:avLst/>
              </a:prstGeom>
            </p:spPr>
          </p:pic>
          <p:sp>
            <p:nvSpPr>
              <p:cNvPr id="30" name="矩形 29"/>
              <p:cNvSpPr/>
              <p:nvPr/>
            </p:nvSpPr>
            <p:spPr>
              <a:xfrm>
                <a:off x="0" y="0"/>
                <a:ext cx="12192000" cy="6857999"/>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27" name="矩形: 圆角 26"/>
            <p:cNvSpPr/>
            <p:nvPr/>
          </p:nvSpPr>
          <p:spPr>
            <a:xfrm>
              <a:off x="246743" y="243115"/>
              <a:ext cx="11698515" cy="6371771"/>
            </a:xfrm>
            <a:prstGeom prst="roundRect">
              <a:avLst>
                <a:gd name="adj" fmla="val 39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sp>
        <p:nvSpPr>
          <p:cNvPr id="4" name="Text Box 3"/>
          <p:cNvSpPr txBox="1"/>
          <p:nvPr/>
        </p:nvSpPr>
        <p:spPr>
          <a:xfrm>
            <a:off x="735330" y="774700"/>
            <a:ext cx="6951980" cy="5309235"/>
          </a:xfrm>
          <a:prstGeom prst="rect">
            <a:avLst/>
          </a:prstGeom>
          <a:noFill/>
        </p:spPr>
        <p:txBody>
          <a:bodyPr wrap="square" rtlCol="0">
            <a:noAutofit/>
          </a:bodyPr>
          <a:p>
            <a:pPr indent="0" algn="just">
              <a:buFont typeface="Arial" panose="020B0604020202020204" pitchFamily="34" charset="0"/>
              <a:buNone/>
            </a:pPr>
            <a:r>
              <a:rPr lang="en-IN" sz="2400" b="1">
                <a:latin typeface="Times New Roman" panose="02020603050405020304" charset="0"/>
                <a:cs typeface="Times New Roman" panose="02020603050405020304" charset="0"/>
              </a:rPr>
              <a:t>PRE-REQUISITES</a:t>
            </a:r>
            <a:r>
              <a:rPr sz="2400" b="1">
                <a:latin typeface="Times New Roman" panose="02020603050405020304" charset="0"/>
                <a:cs typeface="Times New Roman" panose="02020603050405020304" charset="0"/>
              </a:rPr>
              <a:t> </a:t>
            </a:r>
            <a:r>
              <a:rPr lang="en-IN" sz="2400" b="1">
                <a:latin typeface="Times New Roman" panose="02020603050405020304" charset="0"/>
                <a:cs typeface="Times New Roman" panose="02020603050405020304" charset="0"/>
              </a:rPr>
              <a:t>:</a:t>
            </a:r>
            <a:endParaRPr sz="2400" b="1">
              <a:latin typeface="Times New Roman" panose="02020603050405020304" charset="0"/>
              <a:cs typeface="Times New Roman" panose="02020603050405020304" charset="0"/>
            </a:endParaRPr>
          </a:p>
          <a:p>
            <a:pPr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342900" indent="-342900" algn="just">
              <a:buFont typeface="Wingdings" panose="05000000000000000000" charset="0"/>
              <a:buChar char="ü"/>
            </a:pPr>
            <a:r>
              <a:rPr sz="2400" b="1">
                <a:latin typeface="Times New Roman" panose="02020603050405020304" charset="0"/>
                <a:cs typeface="Times New Roman" panose="02020603050405020304" charset="0"/>
              </a:rPr>
              <a:t>Vite</a:t>
            </a:r>
            <a:r>
              <a:rPr lang="en-IN" sz="2400" b="1">
                <a:latin typeface="Times New Roman" panose="02020603050405020304" charset="0"/>
                <a:cs typeface="Times New Roman" panose="02020603050405020304" charset="0"/>
              </a:rPr>
              <a:t> + React</a:t>
            </a:r>
            <a:r>
              <a:rPr sz="2400" b="1">
                <a:latin typeface="Times New Roman" panose="02020603050405020304" charset="0"/>
                <a:cs typeface="Times New Roman" panose="02020603050405020304" charset="0"/>
              </a:rPr>
              <a:t>:</a:t>
            </a:r>
            <a:endParaRPr sz="2400">
              <a:latin typeface="Times New Roman" panose="02020603050405020304" charset="0"/>
              <a:cs typeface="Times New Roman" panose="02020603050405020304" charset="0"/>
            </a:endParaRPr>
          </a:p>
          <a:p>
            <a:pPr marL="342900" indent="-342900" algn="just">
              <a:buFont typeface="Wingdings" panose="05000000000000000000" charset="0"/>
              <a:buChar char="ü"/>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Vite</a:t>
            </a:r>
            <a:r>
              <a:rPr lang="en-IN" sz="2400">
                <a:latin typeface="Times New Roman" panose="02020603050405020304" charset="0"/>
                <a:cs typeface="Times New Roman" panose="02020603050405020304" charset="0"/>
              </a:rPr>
              <a:t> + React</a:t>
            </a:r>
            <a:r>
              <a:rPr sz="2400">
                <a:latin typeface="Times New Roman" panose="02020603050405020304" charset="0"/>
                <a:cs typeface="Times New Roman" panose="02020603050405020304" charset="0"/>
              </a:rPr>
              <a:t> is </a:t>
            </a:r>
            <a:r>
              <a:rPr sz="2400" b="1">
                <a:latin typeface="Times New Roman" panose="02020603050405020304" charset="0"/>
                <a:cs typeface="Times New Roman" panose="02020603050405020304" charset="0"/>
              </a:rPr>
              <a:t>a new frontend build tool</a:t>
            </a:r>
            <a:r>
              <a:rPr sz="2400">
                <a:latin typeface="Times New Roman" panose="02020603050405020304" charset="0"/>
                <a:cs typeface="Times New Roman" panose="02020603050405020304" charset="0"/>
              </a:rPr>
              <a:t> that aims to improve the developer experience for development with the local machine, and for the build of optimized assets for production (go live). Vite (or ViteJS) includes: a development server with ES _native_ support and Hot Module Replacement; a build command based on rollup. </a:t>
            </a:r>
            <a:endParaRPr sz="2400">
              <a:latin typeface="Times New Roman" panose="02020603050405020304" charset="0"/>
              <a:cs typeface="Times New Roman" panose="02020603050405020304" charset="0"/>
            </a:endParaRPr>
          </a:p>
          <a:p>
            <a:pPr lvl="1" indent="0" algn="just">
              <a:buFont typeface="Arial" panose="020B0604020202020204" pitchFamily="34" charset="0"/>
              <a:buNone/>
            </a:pPr>
            <a:endParaRPr sz="2400">
              <a:latin typeface="Times New Roman" panose="02020603050405020304" charset="0"/>
              <a:cs typeface="Times New Roman" panose="02020603050405020304" charset="0"/>
            </a:endParaRPr>
          </a:p>
          <a:p>
            <a:pPr marL="800100" lvl="1" indent="-342900" algn="just">
              <a:buFont typeface="Arial" panose="020B0604020202020204" pitchFamily="34" charset="0"/>
              <a:buChar char="•"/>
            </a:pPr>
            <a:r>
              <a:rPr sz="2400">
                <a:latin typeface="Times New Roman" panose="02020603050405020304" charset="0"/>
                <a:cs typeface="Times New Roman" panose="02020603050405020304" charset="0"/>
              </a:rPr>
              <a:t>Installation : </a:t>
            </a:r>
            <a:r>
              <a:rPr sz="2400" b="1">
                <a:latin typeface="Times New Roman" panose="02020603050405020304" charset="0"/>
                <a:cs typeface="Times New Roman" panose="02020603050405020304" charset="0"/>
              </a:rPr>
              <a:t>npm create vite@latest </a:t>
            </a:r>
            <a:endParaRPr sz="2400" b="1">
              <a:latin typeface="Times New Roman" panose="02020603050405020304" charset="0"/>
              <a:cs typeface="Times New Roman" panose="02020603050405020304" charset="0"/>
            </a:endParaRPr>
          </a:p>
        </p:txBody>
      </p:sp>
      <p:pic>
        <p:nvPicPr>
          <p:cNvPr id="3" name="Picture 2"/>
          <p:cNvPicPr/>
          <p:nvPr/>
        </p:nvPicPr>
        <p:blipFill>
          <a:blip r:embed="rId2"/>
          <a:stretch>
            <a:fillRect/>
          </a:stretch>
        </p:blipFill>
        <p:spPr>
          <a:xfrm>
            <a:off x="8374380" y="2161540"/>
            <a:ext cx="2785110" cy="271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10762</Words>
  <Application>WPS Presentation</Application>
  <PresentationFormat>宽屏</PresentationFormat>
  <Paragraphs>240</Paragraphs>
  <Slides>26</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SimSun</vt:lpstr>
      <vt:lpstr>Wingdings</vt:lpstr>
      <vt:lpstr>Agency FB</vt:lpstr>
      <vt:lpstr>Trebuchet MS</vt:lpstr>
      <vt:lpstr>Calibri</vt:lpstr>
      <vt:lpstr>Microsoft YaHei</vt:lpstr>
      <vt:lpstr>Arial Unicode MS</vt:lpstr>
      <vt:lpstr>等线</vt:lpstr>
      <vt:lpstr>Arial Rounded MT Bold</vt:lpstr>
      <vt:lpstr>Times New Roman</vt:lpstr>
      <vt:lpstr>Times New Roman</vt:lpstr>
      <vt:lpstr>Wingdings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WPS_1682435602</cp:lastModifiedBy>
  <cp:revision>42</cp:revision>
  <dcterms:created xsi:type="dcterms:W3CDTF">2019-09-27T08:23:00Z</dcterms:created>
  <dcterms:modified xsi:type="dcterms:W3CDTF">2024-11-11T08:21:38Z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1033-12.2.0.18607</vt:lpwstr>
  </property>
  <property fmtid="{D5CDD505-2E9C-101B-9397-08002B2CF9AE}" pid="3" name="ICV">
    <vt:lpwstr>E303133DD18D47F9A2D6259DF7BB10CC_13</vt:lpwstr>
  </property>
</Properties>
</file>